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League Spartan" charset="1" panose="00000800000000000000"/>
      <p:regular r:id="rId16"/>
    </p:embeddedFont>
    <p:embeddedFont>
      <p:font typeface="Handelson Four" charset="1" panose="00000100000000000000"/>
      <p:regular r:id="rId17"/>
    </p:embeddedFont>
    <p:embeddedFont>
      <p:font typeface="Bobby Jones Soft" charset="1" panose="00000000000000000000"/>
      <p:regular r:id="rId18"/>
    </p:embeddedFont>
    <p:embeddedFont>
      <p:font typeface="Handelson One" charset="1" panose="00000100000000000000"/>
      <p:regular r:id="rId19"/>
    </p:embeddedFont>
    <p:embeddedFont>
      <p:font typeface="Cormorant Garamond" charset="1" panose="00000500000000000000"/>
      <p:regular r:id="rId20"/>
    </p:embeddedFont>
    <p:embeddedFont>
      <p:font typeface="Canva Sans" charset="1" panose="020B0503030501040103"/>
      <p:regular r:id="rId21"/>
    </p:embeddedFont>
    <p:embeddedFont>
      <p:font typeface="Times New Roman" charset="1" panose="02030502070405020303"/>
      <p:regular r:id="rId22"/>
    </p:embeddedFont>
    <p:embeddedFont>
      <p:font typeface="Merriweather" charset="1" panose="00000500000000000000"/>
      <p:regular r:id="rId23"/>
    </p:embeddedFont>
    <p:embeddedFont>
      <p:font typeface="Intro Rust"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925830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solidFill>
              <a:srgbClr val="B5DADE"/>
            </a:solidFill>
          </p:spPr>
        </p:sp>
        <p:sp>
          <p:nvSpPr>
            <p:cNvPr name="TextBox 4" id="4"/>
            <p:cNvSpPr txBox="true"/>
            <p:nvPr/>
          </p:nvSpPr>
          <p:spPr>
            <a:xfrm>
              <a:off x="0" y="-38100"/>
              <a:ext cx="4816593" cy="3090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078615" y="1028700"/>
            <a:ext cx="6541900" cy="1903098"/>
          </a:xfrm>
          <a:custGeom>
            <a:avLst/>
            <a:gdLst/>
            <a:ahLst/>
            <a:cxnLst/>
            <a:rect r="r" b="b" t="t" l="l"/>
            <a:pathLst>
              <a:path h="1903098" w="6541900">
                <a:moveTo>
                  <a:pt x="0" y="0"/>
                </a:moveTo>
                <a:lnTo>
                  <a:pt x="6541900" y="0"/>
                </a:lnTo>
                <a:lnTo>
                  <a:pt x="6541900" y="1903098"/>
                </a:lnTo>
                <a:lnTo>
                  <a:pt x="0" y="1903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398691" y="4139605"/>
            <a:ext cx="6541900" cy="1903098"/>
          </a:xfrm>
          <a:custGeom>
            <a:avLst/>
            <a:gdLst/>
            <a:ahLst/>
            <a:cxnLst/>
            <a:rect r="r" b="b" t="t" l="l"/>
            <a:pathLst>
              <a:path h="1903098" w="6541900">
                <a:moveTo>
                  <a:pt x="0" y="0"/>
                </a:moveTo>
                <a:lnTo>
                  <a:pt x="6541900" y="0"/>
                </a:lnTo>
                <a:lnTo>
                  <a:pt x="6541900" y="1903098"/>
                </a:lnTo>
                <a:lnTo>
                  <a:pt x="0" y="1903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06602" y="928615"/>
            <a:ext cx="4277355" cy="1244321"/>
          </a:xfrm>
          <a:custGeom>
            <a:avLst/>
            <a:gdLst/>
            <a:ahLst/>
            <a:cxnLst/>
            <a:rect r="r" b="b" t="t" l="l"/>
            <a:pathLst>
              <a:path h="1244321" w="4277355">
                <a:moveTo>
                  <a:pt x="0" y="0"/>
                </a:moveTo>
                <a:lnTo>
                  <a:pt x="4277355" y="0"/>
                </a:lnTo>
                <a:lnTo>
                  <a:pt x="4277355" y="1244321"/>
                </a:lnTo>
                <a:lnTo>
                  <a:pt x="0" y="1244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950362" y="-99384"/>
            <a:ext cx="4277355" cy="1244321"/>
          </a:xfrm>
          <a:custGeom>
            <a:avLst/>
            <a:gdLst/>
            <a:ahLst/>
            <a:cxnLst/>
            <a:rect r="r" b="b" t="t" l="l"/>
            <a:pathLst>
              <a:path h="1244321" w="4277355">
                <a:moveTo>
                  <a:pt x="0" y="0"/>
                </a:moveTo>
                <a:lnTo>
                  <a:pt x="4277354" y="0"/>
                </a:lnTo>
                <a:lnTo>
                  <a:pt x="4277354" y="1244322"/>
                </a:lnTo>
                <a:lnTo>
                  <a:pt x="0" y="124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015817" y="228139"/>
            <a:ext cx="2025635" cy="589276"/>
          </a:xfrm>
          <a:custGeom>
            <a:avLst/>
            <a:gdLst/>
            <a:ahLst/>
            <a:cxnLst/>
            <a:rect r="r" b="b" t="t" l="l"/>
            <a:pathLst>
              <a:path h="589276" w="2025635">
                <a:moveTo>
                  <a:pt x="0" y="0"/>
                </a:moveTo>
                <a:lnTo>
                  <a:pt x="2025634" y="0"/>
                </a:lnTo>
                <a:lnTo>
                  <a:pt x="2025634" y="589276"/>
                </a:lnTo>
                <a:lnTo>
                  <a:pt x="0" y="589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771139" y="3130313"/>
            <a:ext cx="2025635" cy="589276"/>
          </a:xfrm>
          <a:custGeom>
            <a:avLst/>
            <a:gdLst/>
            <a:ahLst/>
            <a:cxnLst/>
            <a:rect r="r" b="b" t="t" l="l"/>
            <a:pathLst>
              <a:path h="589276" w="2025635">
                <a:moveTo>
                  <a:pt x="0" y="0"/>
                </a:moveTo>
                <a:lnTo>
                  <a:pt x="2025635" y="0"/>
                </a:lnTo>
                <a:lnTo>
                  <a:pt x="2025635" y="589276"/>
                </a:lnTo>
                <a:lnTo>
                  <a:pt x="0" y="589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4139605"/>
            <a:ext cx="2025635" cy="589276"/>
          </a:xfrm>
          <a:custGeom>
            <a:avLst/>
            <a:gdLst/>
            <a:ahLst/>
            <a:cxnLst/>
            <a:rect r="r" b="b" t="t" l="l"/>
            <a:pathLst>
              <a:path h="589276" w="2025635">
                <a:moveTo>
                  <a:pt x="0" y="0"/>
                </a:moveTo>
                <a:lnTo>
                  <a:pt x="2025635" y="0"/>
                </a:lnTo>
                <a:lnTo>
                  <a:pt x="2025635" y="589275"/>
                </a:lnTo>
                <a:lnTo>
                  <a:pt x="0" y="589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60934">
            <a:off x="-616095" y="2962820"/>
            <a:ext cx="12174518" cy="7083356"/>
          </a:xfrm>
          <a:custGeom>
            <a:avLst/>
            <a:gdLst/>
            <a:ahLst/>
            <a:cxnLst/>
            <a:rect r="r" b="b" t="t" l="l"/>
            <a:pathLst>
              <a:path h="7083356" w="12174518">
                <a:moveTo>
                  <a:pt x="0" y="0"/>
                </a:moveTo>
                <a:lnTo>
                  <a:pt x="12174518" y="0"/>
                </a:lnTo>
                <a:lnTo>
                  <a:pt x="12174518" y="7083356"/>
                </a:lnTo>
                <a:lnTo>
                  <a:pt x="0" y="708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972800" y="6265531"/>
            <a:ext cx="7315200" cy="3684201"/>
          </a:xfrm>
          <a:custGeom>
            <a:avLst/>
            <a:gdLst/>
            <a:ahLst/>
            <a:cxnLst/>
            <a:rect r="r" b="b" t="t" l="l"/>
            <a:pathLst>
              <a:path h="3684201" w="7315200">
                <a:moveTo>
                  <a:pt x="0" y="0"/>
                </a:moveTo>
                <a:lnTo>
                  <a:pt x="7315200" y="0"/>
                </a:lnTo>
                <a:lnTo>
                  <a:pt x="7315200" y="3684200"/>
                </a:lnTo>
                <a:lnTo>
                  <a:pt x="0" y="3684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143612">
            <a:off x="2150528" y="1022628"/>
            <a:ext cx="707811" cy="786456"/>
          </a:xfrm>
          <a:custGeom>
            <a:avLst/>
            <a:gdLst/>
            <a:ahLst/>
            <a:cxnLst/>
            <a:rect r="r" b="b" t="t" l="l"/>
            <a:pathLst>
              <a:path h="786456" w="707811">
                <a:moveTo>
                  <a:pt x="0" y="0"/>
                </a:moveTo>
                <a:lnTo>
                  <a:pt x="707811" y="0"/>
                </a:lnTo>
                <a:lnTo>
                  <a:pt x="707811" y="786457"/>
                </a:lnTo>
                <a:lnTo>
                  <a:pt x="0" y="786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885915">
            <a:off x="15758172" y="5063118"/>
            <a:ext cx="707811" cy="786456"/>
          </a:xfrm>
          <a:custGeom>
            <a:avLst/>
            <a:gdLst/>
            <a:ahLst/>
            <a:cxnLst/>
            <a:rect r="r" b="b" t="t" l="l"/>
            <a:pathLst>
              <a:path h="786456" w="707811">
                <a:moveTo>
                  <a:pt x="707811" y="0"/>
                </a:moveTo>
                <a:lnTo>
                  <a:pt x="0" y="0"/>
                </a:lnTo>
                <a:lnTo>
                  <a:pt x="0" y="786456"/>
                </a:lnTo>
                <a:lnTo>
                  <a:pt x="707811" y="786456"/>
                </a:lnTo>
                <a:lnTo>
                  <a:pt x="7078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471164" y="522777"/>
            <a:ext cx="8123750" cy="5006261"/>
          </a:xfrm>
          <a:custGeom>
            <a:avLst/>
            <a:gdLst/>
            <a:ahLst/>
            <a:cxnLst/>
            <a:rect r="r" b="b" t="t" l="l"/>
            <a:pathLst>
              <a:path h="5006261" w="8123750">
                <a:moveTo>
                  <a:pt x="0" y="0"/>
                </a:moveTo>
                <a:lnTo>
                  <a:pt x="8123750" y="0"/>
                </a:lnTo>
                <a:lnTo>
                  <a:pt x="8123750" y="5006261"/>
                </a:lnTo>
                <a:lnTo>
                  <a:pt x="0" y="5006261"/>
                </a:lnTo>
                <a:lnTo>
                  <a:pt x="0" y="0"/>
                </a:lnTo>
                <a:close/>
              </a:path>
            </a:pathLst>
          </a:custGeom>
          <a:blipFill>
            <a:blip r:embed="rId10"/>
            <a:stretch>
              <a:fillRect l="0" t="0" r="0" b="0"/>
            </a:stretch>
          </a:blipFill>
        </p:spPr>
      </p:sp>
      <p:sp>
        <p:nvSpPr>
          <p:cNvPr name="TextBox 17" id="17"/>
          <p:cNvSpPr txBox="true"/>
          <p:nvPr/>
        </p:nvSpPr>
        <p:spPr>
          <a:xfrm rot="0">
            <a:off x="6674768" y="2172844"/>
            <a:ext cx="6106505" cy="2261399"/>
          </a:xfrm>
          <a:prstGeom prst="rect">
            <a:avLst/>
          </a:prstGeom>
        </p:spPr>
        <p:txBody>
          <a:bodyPr anchor="t" rtlCol="false" tIns="0" lIns="0" bIns="0" rIns="0">
            <a:spAutoFit/>
          </a:bodyPr>
          <a:lstStyle/>
          <a:p>
            <a:pPr algn="ctr">
              <a:lnSpc>
                <a:spcPts val="4469"/>
              </a:lnSpc>
            </a:pPr>
            <a:r>
              <a:rPr lang="en-US" sz="4062">
                <a:solidFill>
                  <a:srgbClr val="068491"/>
                </a:solidFill>
                <a:latin typeface="League Spartan"/>
                <a:ea typeface="League Spartan"/>
                <a:cs typeface="League Spartan"/>
                <a:sym typeface="League Spartan"/>
              </a:rPr>
              <a:t>St</a:t>
            </a:r>
            <a:r>
              <a:rPr lang="en-US" sz="4062">
                <a:solidFill>
                  <a:srgbClr val="068491"/>
                </a:solidFill>
                <a:latin typeface="League Spartan"/>
                <a:ea typeface="League Spartan"/>
                <a:cs typeface="League Spartan"/>
                <a:sym typeface="League Spartan"/>
              </a:rPr>
              <a:t>udy of Time-Based Data and AI to Support Fisheries Market Decisions</a:t>
            </a:r>
          </a:p>
        </p:txBody>
      </p:sp>
      <p:sp>
        <p:nvSpPr>
          <p:cNvPr name="TextBox 18" id="18"/>
          <p:cNvSpPr txBox="true"/>
          <p:nvPr/>
        </p:nvSpPr>
        <p:spPr>
          <a:xfrm rot="0">
            <a:off x="0" y="42554"/>
            <a:ext cx="2777958" cy="390221"/>
          </a:xfrm>
          <a:prstGeom prst="rect">
            <a:avLst/>
          </a:prstGeom>
        </p:spPr>
        <p:txBody>
          <a:bodyPr anchor="t" rtlCol="false" tIns="0" lIns="0" bIns="0" rIns="0">
            <a:spAutoFit/>
          </a:bodyPr>
          <a:lstStyle/>
          <a:p>
            <a:pPr algn="ctr" marL="0" indent="0" lvl="0">
              <a:lnSpc>
                <a:spcPts val="2810"/>
              </a:lnSpc>
              <a:spcBef>
                <a:spcPct val="0"/>
              </a:spcBef>
            </a:pPr>
            <a:r>
              <a:rPr lang="en-US" sz="2702">
                <a:solidFill>
                  <a:srgbClr val="332A19"/>
                </a:solidFill>
                <a:latin typeface="Handelson Four"/>
                <a:ea typeface="Handelson Four"/>
                <a:cs typeface="Handelson Four"/>
                <a:sym typeface="Handelson Four"/>
              </a:rPr>
              <a:t>Asfita Saldarisya Nadjun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6982919"/>
            <a:ext cx="18288000" cy="3304081"/>
            <a:chOff x="0" y="0"/>
            <a:chExt cx="4816593" cy="870211"/>
          </a:xfrm>
        </p:grpSpPr>
        <p:sp>
          <p:nvSpPr>
            <p:cNvPr name="Freeform 3" id="3"/>
            <p:cNvSpPr/>
            <p:nvPr/>
          </p:nvSpPr>
          <p:spPr>
            <a:xfrm flipH="false" flipV="false" rot="0">
              <a:off x="0" y="0"/>
              <a:ext cx="4816592" cy="870211"/>
            </a:xfrm>
            <a:custGeom>
              <a:avLst/>
              <a:gdLst/>
              <a:ahLst/>
              <a:cxnLst/>
              <a:rect r="r" b="b" t="t" l="l"/>
              <a:pathLst>
                <a:path h="870211" w="4816592">
                  <a:moveTo>
                    <a:pt x="0" y="0"/>
                  </a:moveTo>
                  <a:lnTo>
                    <a:pt x="4816592" y="0"/>
                  </a:lnTo>
                  <a:lnTo>
                    <a:pt x="4816592" y="870211"/>
                  </a:lnTo>
                  <a:lnTo>
                    <a:pt x="0" y="870211"/>
                  </a:lnTo>
                  <a:close/>
                </a:path>
              </a:pathLst>
            </a:custGeom>
            <a:solidFill>
              <a:srgbClr val="C1E0E3"/>
            </a:solidFill>
          </p:spPr>
        </p:sp>
        <p:sp>
          <p:nvSpPr>
            <p:cNvPr name="TextBox 4" id="4"/>
            <p:cNvSpPr txBox="true"/>
            <p:nvPr/>
          </p:nvSpPr>
          <p:spPr>
            <a:xfrm>
              <a:off x="0" y="-38100"/>
              <a:ext cx="4816593" cy="90831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27498" y="6935225"/>
            <a:ext cx="17033004" cy="3437570"/>
          </a:xfrm>
          <a:custGeom>
            <a:avLst/>
            <a:gdLst/>
            <a:ahLst/>
            <a:cxnLst/>
            <a:rect r="r" b="b" t="t" l="l"/>
            <a:pathLst>
              <a:path h="3437570" w="17033004">
                <a:moveTo>
                  <a:pt x="0" y="0"/>
                </a:moveTo>
                <a:lnTo>
                  <a:pt x="17033004" y="0"/>
                </a:lnTo>
                <a:lnTo>
                  <a:pt x="17033004" y="3437570"/>
                </a:lnTo>
                <a:lnTo>
                  <a:pt x="0" y="3437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50397" y="4321868"/>
            <a:ext cx="6541900" cy="1903098"/>
          </a:xfrm>
          <a:custGeom>
            <a:avLst/>
            <a:gdLst/>
            <a:ahLst/>
            <a:cxnLst/>
            <a:rect r="r" b="b" t="t" l="l"/>
            <a:pathLst>
              <a:path h="1903098" w="6541900">
                <a:moveTo>
                  <a:pt x="0" y="0"/>
                </a:moveTo>
                <a:lnTo>
                  <a:pt x="6541900" y="0"/>
                </a:lnTo>
                <a:lnTo>
                  <a:pt x="6541900" y="1903098"/>
                </a:lnTo>
                <a:lnTo>
                  <a:pt x="0" y="1903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506602" y="197165"/>
            <a:ext cx="4277355" cy="1244321"/>
          </a:xfrm>
          <a:custGeom>
            <a:avLst/>
            <a:gdLst/>
            <a:ahLst/>
            <a:cxnLst/>
            <a:rect r="r" b="b" t="t" l="l"/>
            <a:pathLst>
              <a:path h="1244321" w="4277355">
                <a:moveTo>
                  <a:pt x="0" y="0"/>
                </a:moveTo>
                <a:lnTo>
                  <a:pt x="4277355" y="0"/>
                </a:lnTo>
                <a:lnTo>
                  <a:pt x="4277355" y="1244322"/>
                </a:lnTo>
                <a:lnTo>
                  <a:pt x="0" y="1244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136444" y="1252845"/>
            <a:ext cx="4277355" cy="1244321"/>
          </a:xfrm>
          <a:custGeom>
            <a:avLst/>
            <a:gdLst/>
            <a:ahLst/>
            <a:cxnLst/>
            <a:rect r="r" b="b" t="t" l="l"/>
            <a:pathLst>
              <a:path h="1244321" w="4277355">
                <a:moveTo>
                  <a:pt x="0" y="0"/>
                </a:moveTo>
                <a:lnTo>
                  <a:pt x="4277354" y="0"/>
                </a:lnTo>
                <a:lnTo>
                  <a:pt x="4277354" y="1244321"/>
                </a:lnTo>
                <a:lnTo>
                  <a:pt x="0" y="1244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4872544" y="5273417"/>
            <a:ext cx="4095967" cy="1191554"/>
          </a:xfrm>
          <a:custGeom>
            <a:avLst/>
            <a:gdLst/>
            <a:ahLst/>
            <a:cxnLst/>
            <a:rect r="r" b="b" t="t" l="l"/>
            <a:pathLst>
              <a:path h="1191554" w="4095967">
                <a:moveTo>
                  <a:pt x="0" y="0"/>
                </a:moveTo>
                <a:lnTo>
                  <a:pt x="4095967" y="0"/>
                </a:lnTo>
                <a:lnTo>
                  <a:pt x="4095967" y="1191554"/>
                </a:lnTo>
                <a:lnTo>
                  <a:pt x="0" y="11915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77225" y="648540"/>
            <a:ext cx="2025635" cy="589276"/>
          </a:xfrm>
          <a:custGeom>
            <a:avLst/>
            <a:gdLst/>
            <a:ahLst/>
            <a:cxnLst/>
            <a:rect r="r" b="b" t="t" l="l"/>
            <a:pathLst>
              <a:path h="589276" w="2025635">
                <a:moveTo>
                  <a:pt x="0" y="0"/>
                </a:moveTo>
                <a:lnTo>
                  <a:pt x="2025635" y="0"/>
                </a:lnTo>
                <a:lnTo>
                  <a:pt x="2025635" y="589275"/>
                </a:lnTo>
                <a:lnTo>
                  <a:pt x="0" y="589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84355" y="1624954"/>
            <a:ext cx="7213858" cy="9058497"/>
          </a:xfrm>
          <a:custGeom>
            <a:avLst/>
            <a:gdLst/>
            <a:ahLst/>
            <a:cxnLst/>
            <a:rect r="r" b="b" t="t" l="l"/>
            <a:pathLst>
              <a:path h="9058497" w="7213858">
                <a:moveTo>
                  <a:pt x="0" y="0"/>
                </a:moveTo>
                <a:lnTo>
                  <a:pt x="7213857" y="0"/>
                </a:lnTo>
                <a:lnTo>
                  <a:pt x="7213857" y="9058497"/>
                </a:lnTo>
                <a:lnTo>
                  <a:pt x="0" y="9058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143612">
            <a:off x="6738513" y="844587"/>
            <a:ext cx="707811" cy="786456"/>
          </a:xfrm>
          <a:custGeom>
            <a:avLst/>
            <a:gdLst/>
            <a:ahLst/>
            <a:cxnLst/>
            <a:rect r="r" b="b" t="t" l="l"/>
            <a:pathLst>
              <a:path h="786456" w="707811">
                <a:moveTo>
                  <a:pt x="0" y="0"/>
                </a:moveTo>
                <a:lnTo>
                  <a:pt x="707811" y="0"/>
                </a:lnTo>
                <a:lnTo>
                  <a:pt x="707811" y="786457"/>
                </a:lnTo>
                <a:lnTo>
                  <a:pt x="0" y="786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4107180" y="9462215"/>
            <a:ext cx="4180820" cy="822501"/>
          </a:xfrm>
          <a:prstGeom prst="rect">
            <a:avLst/>
          </a:prstGeom>
        </p:spPr>
        <p:txBody>
          <a:bodyPr anchor="t" rtlCol="false" tIns="0" lIns="0" bIns="0" rIns="0">
            <a:spAutoFit/>
          </a:bodyPr>
          <a:lstStyle/>
          <a:p>
            <a:pPr algn="ctr">
              <a:lnSpc>
                <a:spcPts val="2121"/>
              </a:lnSpc>
            </a:pPr>
            <a:r>
              <a:rPr lang="en-US" sz="2039">
                <a:solidFill>
                  <a:srgbClr val="BE9067"/>
                </a:solidFill>
                <a:latin typeface="Handelson Four"/>
                <a:ea typeface="Handelson Four"/>
                <a:cs typeface="Handelson Four"/>
                <a:sym typeface="Handelson Four"/>
              </a:rPr>
              <a:t>📧 Asfita Saldarisya N.</a:t>
            </a:r>
          </a:p>
          <a:p>
            <a:pPr algn="ctr">
              <a:lnSpc>
                <a:spcPts val="2121"/>
              </a:lnSpc>
            </a:pPr>
            <a:r>
              <a:rPr lang="en-US" sz="2039">
                <a:solidFill>
                  <a:srgbClr val="BE9067"/>
                </a:solidFill>
                <a:latin typeface="Handelson Four"/>
                <a:ea typeface="Handelson Four"/>
                <a:cs typeface="Handelson Four"/>
                <a:sym typeface="Handelson Four"/>
              </a:rPr>
              <a:t> Capstone Project – Hacktiv8 Data Analysis</a:t>
            </a:r>
          </a:p>
          <a:p>
            <a:pPr algn="ctr">
              <a:lnSpc>
                <a:spcPts val="2121"/>
              </a:lnSpc>
              <a:spcBef>
                <a:spcPct val="0"/>
              </a:spcBef>
            </a:pPr>
            <a:r>
              <a:rPr lang="en-US" sz="2039">
                <a:solidFill>
                  <a:srgbClr val="BE9067"/>
                </a:solidFill>
                <a:latin typeface="Handelson Four"/>
                <a:ea typeface="Handelson Four"/>
                <a:cs typeface="Handelson Four"/>
                <a:sym typeface="Handelson Four"/>
              </a:rPr>
              <a:t> 2025</a:t>
            </a:r>
          </a:p>
        </p:txBody>
      </p:sp>
      <p:sp>
        <p:nvSpPr>
          <p:cNvPr name="TextBox 14" id="14"/>
          <p:cNvSpPr txBox="true"/>
          <p:nvPr/>
        </p:nvSpPr>
        <p:spPr>
          <a:xfrm rot="0">
            <a:off x="7555334" y="2144741"/>
            <a:ext cx="7512877" cy="3022035"/>
          </a:xfrm>
          <a:prstGeom prst="rect">
            <a:avLst/>
          </a:prstGeom>
        </p:spPr>
        <p:txBody>
          <a:bodyPr anchor="t" rtlCol="false" tIns="0" lIns="0" bIns="0" rIns="0">
            <a:spAutoFit/>
          </a:bodyPr>
          <a:lstStyle/>
          <a:p>
            <a:pPr algn="ctr">
              <a:lnSpc>
                <a:spcPts val="24531"/>
              </a:lnSpc>
            </a:pPr>
            <a:r>
              <a:rPr lang="en-US" sz="17522">
                <a:solidFill>
                  <a:srgbClr val="068491"/>
                </a:solidFill>
                <a:latin typeface="Handelson One"/>
                <a:ea typeface="Handelson One"/>
                <a:cs typeface="Handelson One"/>
                <a:sym typeface="Handelson One"/>
              </a:rPr>
              <a:t>Thank you</a:t>
            </a:r>
          </a:p>
        </p:txBody>
      </p:sp>
      <p:sp>
        <p:nvSpPr>
          <p:cNvPr name="Freeform 15" id="15"/>
          <p:cNvSpPr/>
          <p:nvPr/>
        </p:nvSpPr>
        <p:spPr>
          <a:xfrm flipH="true" flipV="false" rot="885915">
            <a:off x="17096708" y="4750272"/>
            <a:ext cx="707811" cy="786456"/>
          </a:xfrm>
          <a:custGeom>
            <a:avLst/>
            <a:gdLst/>
            <a:ahLst/>
            <a:cxnLst/>
            <a:rect r="r" b="b" t="t" l="l"/>
            <a:pathLst>
              <a:path h="786456" w="707811">
                <a:moveTo>
                  <a:pt x="707811" y="0"/>
                </a:moveTo>
                <a:lnTo>
                  <a:pt x="0" y="0"/>
                </a:lnTo>
                <a:lnTo>
                  <a:pt x="0" y="786456"/>
                </a:lnTo>
                <a:lnTo>
                  <a:pt x="707811" y="786456"/>
                </a:lnTo>
                <a:lnTo>
                  <a:pt x="7078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sp>
        <p:nvSpPr>
          <p:cNvPr name="Freeform 2" id="2"/>
          <p:cNvSpPr/>
          <p:nvPr/>
        </p:nvSpPr>
        <p:spPr>
          <a:xfrm flipH="false" flipV="false" rot="0">
            <a:off x="-2078615" y="1028700"/>
            <a:ext cx="6541900" cy="1903098"/>
          </a:xfrm>
          <a:custGeom>
            <a:avLst/>
            <a:gdLst/>
            <a:ahLst/>
            <a:cxnLst/>
            <a:rect r="r" b="b" t="t" l="l"/>
            <a:pathLst>
              <a:path h="1903098" w="6541900">
                <a:moveTo>
                  <a:pt x="0" y="0"/>
                </a:moveTo>
                <a:lnTo>
                  <a:pt x="6541900" y="0"/>
                </a:lnTo>
                <a:lnTo>
                  <a:pt x="6541900" y="1903098"/>
                </a:lnTo>
                <a:lnTo>
                  <a:pt x="0" y="19030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86097" y="-592958"/>
            <a:ext cx="5181544" cy="1507358"/>
          </a:xfrm>
          <a:custGeom>
            <a:avLst/>
            <a:gdLst/>
            <a:ahLst/>
            <a:cxnLst/>
            <a:rect r="r" b="b" t="t" l="l"/>
            <a:pathLst>
              <a:path h="1507358" w="5181544">
                <a:moveTo>
                  <a:pt x="0" y="0"/>
                </a:moveTo>
                <a:lnTo>
                  <a:pt x="5181544" y="0"/>
                </a:lnTo>
                <a:lnTo>
                  <a:pt x="5181544" y="1507358"/>
                </a:lnTo>
                <a:lnTo>
                  <a:pt x="0" y="15073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757841" y="1148215"/>
            <a:ext cx="4277355" cy="1244321"/>
          </a:xfrm>
          <a:custGeom>
            <a:avLst/>
            <a:gdLst/>
            <a:ahLst/>
            <a:cxnLst/>
            <a:rect r="r" b="b" t="t" l="l"/>
            <a:pathLst>
              <a:path h="1244321" w="4277355">
                <a:moveTo>
                  <a:pt x="0" y="0"/>
                </a:moveTo>
                <a:lnTo>
                  <a:pt x="4277355" y="0"/>
                </a:lnTo>
                <a:lnTo>
                  <a:pt x="4277355" y="1244321"/>
                </a:lnTo>
                <a:lnTo>
                  <a:pt x="0" y="1244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066818" y="1028700"/>
            <a:ext cx="4277355" cy="1244321"/>
          </a:xfrm>
          <a:custGeom>
            <a:avLst/>
            <a:gdLst/>
            <a:ahLst/>
            <a:cxnLst/>
            <a:rect r="r" b="b" t="t" l="l"/>
            <a:pathLst>
              <a:path h="1244321" w="4277355">
                <a:moveTo>
                  <a:pt x="0" y="0"/>
                </a:moveTo>
                <a:lnTo>
                  <a:pt x="4277355" y="0"/>
                </a:lnTo>
                <a:lnTo>
                  <a:pt x="4277355" y="1244321"/>
                </a:lnTo>
                <a:lnTo>
                  <a:pt x="0" y="1244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87859" y="3296779"/>
            <a:ext cx="3897351" cy="1133775"/>
          </a:xfrm>
          <a:custGeom>
            <a:avLst/>
            <a:gdLst/>
            <a:ahLst/>
            <a:cxnLst/>
            <a:rect r="r" b="b" t="t" l="l"/>
            <a:pathLst>
              <a:path h="1133775" w="3897351">
                <a:moveTo>
                  <a:pt x="0" y="0"/>
                </a:moveTo>
                <a:lnTo>
                  <a:pt x="3897351" y="0"/>
                </a:lnTo>
                <a:lnTo>
                  <a:pt x="3897351" y="1133775"/>
                </a:lnTo>
                <a:lnTo>
                  <a:pt x="0" y="1133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771139" y="3130313"/>
            <a:ext cx="2025635" cy="589276"/>
          </a:xfrm>
          <a:custGeom>
            <a:avLst/>
            <a:gdLst/>
            <a:ahLst/>
            <a:cxnLst/>
            <a:rect r="r" b="b" t="t" l="l"/>
            <a:pathLst>
              <a:path h="589276" w="2025635">
                <a:moveTo>
                  <a:pt x="0" y="0"/>
                </a:moveTo>
                <a:lnTo>
                  <a:pt x="2025635" y="0"/>
                </a:lnTo>
                <a:lnTo>
                  <a:pt x="2025635" y="589276"/>
                </a:lnTo>
                <a:lnTo>
                  <a:pt x="0" y="589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690939">
            <a:off x="5393579" y="7209575"/>
            <a:ext cx="10384323" cy="8735812"/>
          </a:xfrm>
          <a:custGeom>
            <a:avLst/>
            <a:gdLst/>
            <a:ahLst/>
            <a:cxnLst/>
            <a:rect r="r" b="b" t="t" l="l"/>
            <a:pathLst>
              <a:path h="8735812" w="10384323">
                <a:moveTo>
                  <a:pt x="0" y="0"/>
                </a:moveTo>
                <a:lnTo>
                  <a:pt x="10384323" y="0"/>
                </a:lnTo>
                <a:lnTo>
                  <a:pt x="10384323" y="8735812"/>
                </a:lnTo>
                <a:lnTo>
                  <a:pt x="0" y="87358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354754" y="1206582"/>
            <a:ext cx="9739570" cy="9208321"/>
          </a:xfrm>
          <a:custGeom>
            <a:avLst/>
            <a:gdLst/>
            <a:ahLst/>
            <a:cxnLst/>
            <a:rect r="r" b="b" t="t" l="l"/>
            <a:pathLst>
              <a:path h="9208321" w="9739570">
                <a:moveTo>
                  <a:pt x="0" y="0"/>
                </a:moveTo>
                <a:lnTo>
                  <a:pt x="9739571" y="0"/>
                </a:lnTo>
                <a:lnTo>
                  <a:pt x="9739571" y="9208321"/>
                </a:lnTo>
                <a:lnTo>
                  <a:pt x="0" y="9208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2552911"/>
            <a:ext cx="8659159" cy="2610440"/>
          </a:xfrm>
          <a:prstGeom prst="rect">
            <a:avLst/>
          </a:prstGeom>
        </p:spPr>
        <p:txBody>
          <a:bodyPr anchor="t" rtlCol="false" tIns="0" lIns="0" bIns="0" rIns="0">
            <a:spAutoFit/>
          </a:bodyPr>
          <a:lstStyle/>
          <a:p>
            <a:pPr algn="ctr" marL="0" indent="0" lvl="0">
              <a:lnSpc>
                <a:spcPts val="21056"/>
              </a:lnSpc>
              <a:spcBef>
                <a:spcPct val="0"/>
              </a:spcBef>
            </a:pPr>
            <a:r>
              <a:rPr lang="en-US" sz="15040" spc="-736">
                <a:solidFill>
                  <a:srgbClr val="332A19"/>
                </a:solidFill>
                <a:latin typeface="Bobby Jones Soft"/>
                <a:ea typeface="Bobby Jones Soft"/>
                <a:cs typeface="Bobby Jones Soft"/>
                <a:sym typeface="Bobby Jones Soft"/>
              </a:rPr>
              <a:t>DATASET</a:t>
            </a:r>
          </a:p>
        </p:txBody>
      </p:sp>
      <p:sp>
        <p:nvSpPr>
          <p:cNvPr name="TextBox 11" id="11"/>
          <p:cNvSpPr txBox="true"/>
          <p:nvPr/>
        </p:nvSpPr>
        <p:spPr>
          <a:xfrm rot="0">
            <a:off x="1473221" y="854157"/>
            <a:ext cx="7512877" cy="3009510"/>
          </a:xfrm>
          <a:prstGeom prst="rect">
            <a:avLst/>
          </a:prstGeom>
        </p:spPr>
        <p:txBody>
          <a:bodyPr anchor="t" rtlCol="false" tIns="0" lIns="0" bIns="0" rIns="0">
            <a:spAutoFit/>
          </a:bodyPr>
          <a:lstStyle/>
          <a:p>
            <a:pPr algn="ctr">
              <a:lnSpc>
                <a:spcPts val="24531"/>
              </a:lnSpc>
            </a:pPr>
            <a:r>
              <a:rPr lang="en-US" sz="17522">
                <a:solidFill>
                  <a:srgbClr val="8ABFC5"/>
                </a:solidFill>
                <a:latin typeface="Handelson One"/>
                <a:ea typeface="Handelson One"/>
                <a:cs typeface="Handelson One"/>
                <a:sym typeface="Handelson One"/>
              </a:rPr>
              <a:t>Link</a:t>
            </a:r>
          </a:p>
        </p:txBody>
      </p:sp>
      <p:sp>
        <p:nvSpPr>
          <p:cNvPr name="TextBox 12" id="12"/>
          <p:cNvSpPr txBox="true"/>
          <p:nvPr/>
        </p:nvSpPr>
        <p:spPr>
          <a:xfrm rot="0">
            <a:off x="941342" y="4887754"/>
            <a:ext cx="9402831" cy="930979"/>
          </a:xfrm>
          <a:prstGeom prst="rect">
            <a:avLst/>
          </a:prstGeom>
        </p:spPr>
        <p:txBody>
          <a:bodyPr anchor="t" rtlCol="false" tIns="0" lIns="0" bIns="0" rIns="0">
            <a:spAutoFit/>
          </a:bodyPr>
          <a:lstStyle/>
          <a:p>
            <a:pPr algn="ctr" marL="0" indent="0" lvl="0">
              <a:lnSpc>
                <a:spcPts val="7047"/>
              </a:lnSpc>
            </a:pPr>
            <a:r>
              <a:rPr lang="en-US" sz="6776">
                <a:solidFill>
                  <a:srgbClr val="068491"/>
                </a:solidFill>
                <a:latin typeface="Handelson Four"/>
                <a:ea typeface="Handelson Four"/>
                <a:cs typeface="Handelson Four"/>
                <a:sym typeface="Handelson Four"/>
              </a:rPr>
              <a:t>Da</a:t>
            </a:r>
            <a:r>
              <a:rPr lang="en-US" sz="6776" strike="noStrike" u="none">
                <a:solidFill>
                  <a:srgbClr val="068491"/>
                </a:solidFill>
                <a:latin typeface="Handelson Four"/>
                <a:ea typeface="Handelson Four"/>
                <a:cs typeface="Handelson Four"/>
                <a:sym typeface="Handelson Four"/>
              </a:rPr>
              <a:t>t</a:t>
            </a:r>
            <a:r>
              <a:rPr lang="en-US" sz="6776" strike="noStrike" u="none">
                <a:solidFill>
                  <a:srgbClr val="068491"/>
                </a:solidFill>
                <a:latin typeface="Handelson Four"/>
                <a:ea typeface="Handelson Four"/>
                <a:cs typeface="Handelson Four"/>
                <a:sym typeface="Handelson Four"/>
              </a:rPr>
              <a:t>a</a:t>
            </a:r>
            <a:r>
              <a:rPr lang="en-US" sz="6776" strike="noStrike" u="none">
                <a:solidFill>
                  <a:srgbClr val="068491"/>
                </a:solidFill>
                <a:latin typeface="Handelson Four"/>
                <a:ea typeface="Handelson Four"/>
                <a:cs typeface="Handelson Four"/>
                <a:sym typeface="Handelson Four"/>
              </a:rPr>
              <a:t>se</a:t>
            </a:r>
            <a:r>
              <a:rPr lang="en-US" sz="6776" strike="noStrike" u="none">
                <a:solidFill>
                  <a:srgbClr val="068491"/>
                </a:solidFill>
                <a:latin typeface="Handelson Four"/>
                <a:ea typeface="Handelson Four"/>
                <a:cs typeface="Handelson Four"/>
                <a:sym typeface="Handelson Four"/>
              </a:rPr>
              <a:t>t</a:t>
            </a:r>
            <a:r>
              <a:rPr lang="en-US" sz="6776" strike="noStrike" u="none">
                <a:solidFill>
                  <a:srgbClr val="068491"/>
                </a:solidFill>
                <a:latin typeface="Handelson Four"/>
                <a:ea typeface="Handelson Four"/>
                <a:cs typeface="Handelson Four"/>
                <a:sym typeface="Handelson Four"/>
              </a:rPr>
              <a:t> </a:t>
            </a:r>
            <a:r>
              <a:rPr lang="en-US" sz="6776" strike="noStrike" u="none">
                <a:solidFill>
                  <a:srgbClr val="068491"/>
                </a:solidFill>
                <a:latin typeface="Handelson Four"/>
                <a:ea typeface="Handelson Four"/>
                <a:cs typeface="Handelson Four"/>
                <a:sym typeface="Handelson Four"/>
              </a:rPr>
              <a:t>Men</a:t>
            </a:r>
            <a:r>
              <a:rPr lang="en-US" sz="6776" strike="noStrike" u="none">
                <a:solidFill>
                  <a:srgbClr val="068491"/>
                </a:solidFill>
                <a:latin typeface="Handelson Four"/>
                <a:ea typeface="Handelson Four"/>
                <a:cs typeface="Handelson Four"/>
                <a:sym typeface="Handelson Four"/>
              </a:rPr>
              <a:t>t</a:t>
            </a:r>
            <a:r>
              <a:rPr lang="en-US" sz="6776" strike="noStrike" u="none">
                <a:solidFill>
                  <a:srgbClr val="068491"/>
                </a:solidFill>
                <a:latin typeface="Handelson Four"/>
                <a:ea typeface="Handelson Four"/>
                <a:cs typeface="Handelson Four"/>
                <a:sym typeface="Handelson Four"/>
              </a:rPr>
              <a:t>a</a:t>
            </a:r>
            <a:r>
              <a:rPr lang="en-US" sz="6776" strike="noStrike" u="none">
                <a:solidFill>
                  <a:srgbClr val="068491"/>
                </a:solidFill>
                <a:latin typeface="Handelson Four"/>
                <a:ea typeface="Handelson Four"/>
                <a:cs typeface="Handelson Four"/>
                <a:sym typeface="Handelson Four"/>
              </a:rPr>
              <a:t>h </a:t>
            </a:r>
            <a:r>
              <a:rPr lang="en-US" sz="6776" strike="noStrike" u="none">
                <a:solidFill>
                  <a:srgbClr val="068491"/>
                </a:solidFill>
                <a:latin typeface="Handelson Four"/>
                <a:ea typeface="Handelson Four"/>
                <a:cs typeface="Handelson Four"/>
                <a:sym typeface="Handelson Four"/>
              </a:rPr>
              <a:t>(Ra</a:t>
            </a:r>
            <a:r>
              <a:rPr lang="en-US" sz="6776" strike="noStrike" u="none">
                <a:solidFill>
                  <a:srgbClr val="068491"/>
                </a:solidFill>
                <a:latin typeface="Handelson Four"/>
                <a:ea typeface="Handelson Four"/>
                <a:cs typeface="Handelson Four"/>
                <a:sym typeface="Handelson Four"/>
              </a:rPr>
              <a:t>w </a:t>
            </a:r>
            <a:r>
              <a:rPr lang="en-US" sz="6776" strike="noStrike" u="none">
                <a:solidFill>
                  <a:srgbClr val="068491"/>
                </a:solidFill>
                <a:latin typeface="Handelson Four"/>
                <a:ea typeface="Handelson Four"/>
                <a:cs typeface="Handelson Four"/>
                <a:sym typeface="Handelson Four"/>
              </a:rPr>
              <a:t>Datas</a:t>
            </a:r>
            <a:r>
              <a:rPr lang="en-US" sz="6776" strike="noStrike" u="none">
                <a:solidFill>
                  <a:srgbClr val="068491"/>
                </a:solidFill>
                <a:latin typeface="Handelson Four"/>
                <a:ea typeface="Handelson Four"/>
                <a:cs typeface="Handelson Four"/>
                <a:sym typeface="Handelson Four"/>
              </a:rPr>
              <a:t>e</a:t>
            </a:r>
            <a:r>
              <a:rPr lang="en-US" sz="6776" strike="noStrike" u="none">
                <a:solidFill>
                  <a:srgbClr val="068491"/>
                </a:solidFill>
                <a:latin typeface="Handelson Four"/>
                <a:ea typeface="Handelson Four"/>
                <a:cs typeface="Handelson Four"/>
                <a:sym typeface="Handelson Four"/>
              </a:rPr>
              <a:t>t) :</a:t>
            </a:r>
            <a:r>
              <a:rPr lang="en-US" sz="6776" strike="noStrike" u="none">
                <a:solidFill>
                  <a:srgbClr val="068491"/>
                </a:solidFill>
                <a:latin typeface="Handelson Four"/>
                <a:ea typeface="Handelson Four"/>
                <a:cs typeface="Handelson Four"/>
                <a:sym typeface="Handelson Four"/>
              </a:rPr>
              <a:t> </a:t>
            </a:r>
          </a:p>
        </p:txBody>
      </p:sp>
      <p:sp>
        <p:nvSpPr>
          <p:cNvPr name="TextBox 13" id="13"/>
          <p:cNvSpPr txBox="true"/>
          <p:nvPr/>
        </p:nvSpPr>
        <p:spPr>
          <a:xfrm rot="0">
            <a:off x="2288724" y="8234192"/>
            <a:ext cx="6230371" cy="347444"/>
          </a:xfrm>
          <a:prstGeom prst="rect">
            <a:avLst/>
          </a:prstGeom>
        </p:spPr>
        <p:txBody>
          <a:bodyPr anchor="t" rtlCol="false" tIns="0" lIns="0" bIns="0" rIns="0">
            <a:spAutoFit/>
          </a:bodyPr>
          <a:lstStyle/>
          <a:p>
            <a:pPr algn="ctr" marL="0" indent="0" lvl="0">
              <a:lnSpc>
                <a:spcPts val="2582"/>
              </a:lnSpc>
              <a:spcBef>
                <a:spcPct val="0"/>
              </a:spcBef>
            </a:pPr>
            <a:r>
              <a:rPr lang="en-US" sz="2483">
                <a:solidFill>
                  <a:srgbClr val="332A19"/>
                </a:solidFill>
                <a:latin typeface="Handelson Four"/>
                <a:ea typeface="Handelson Four"/>
                <a:cs typeface="Handelson Four"/>
                <a:sym typeface="Handelson Four"/>
              </a:rPr>
              <a:t>Sumb</a:t>
            </a:r>
            <a:r>
              <a:rPr lang="en-US" sz="2483" strike="noStrike" u="none">
                <a:solidFill>
                  <a:srgbClr val="332A19"/>
                </a:solidFill>
                <a:latin typeface="Handelson Four"/>
                <a:ea typeface="Handelson Four"/>
                <a:cs typeface="Handelson Four"/>
                <a:sym typeface="Handelson Four"/>
              </a:rPr>
              <a:t>e</a:t>
            </a:r>
            <a:r>
              <a:rPr lang="en-US" sz="2483" strike="noStrike" u="none">
                <a:solidFill>
                  <a:srgbClr val="332A19"/>
                </a:solidFill>
                <a:latin typeface="Handelson Four"/>
                <a:ea typeface="Handelson Four"/>
                <a:cs typeface="Handelson Four"/>
                <a:sym typeface="Handelson Four"/>
              </a:rPr>
              <a:t>r:</a:t>
            </a:r>
            <a:r>
              <a:rPr lang="en-US" sz="2483" strike="noStrike" u="none">
                <a:solidFill>
                  <a:srgbClr val="332A19"/>
                </a:solidFill>
                <a:latin typeface="Handelson Four"/>
                <a:ea typeface="Handelson Four"/>
                <a:cs typeface="Handelson Four"/>
                <a:sym typeface="Handelson Four"/>
              </a:rPr>
              <a:t> </a:t>
            </a:r>
            <a:r>
              <a:rPr lang="en-US" sz="2483" strike="noStrike" u="none">
                <a:solidFill>
                  <a:srgbClr val="332A19"/>
                </a:solidFill>
                <a:latin typeface="Handelson Four"/>
                <a:ea typeface="Handelson Four"/>
                <a:cs typeface="Handelson Four"/>
                <a:sym typeface="Handelson Four"/>
              </a:rPr>
              <a:t>K</a:t>
            </a:r>
            <a:r>
              <a:rPr lang="en-US" sz="2483" strike="noStrike" u="none">
                <a:solidFill>
                  <a:srgbClr val="332A19"/>
                </a:solidFill>
                <a:latin typeface="Handelson Four"/>
                <a:ea typeface="Handelson Four"/>
                <a:cs typeface="Handelson Four"/>
                <a:sym typeface="Handelson Four"/>
              </a:rPr>
              <a:t>a</a:t>
            </a:r>
            <a:r>
              <a:rPr lang="en-US" sz="2483" strike="noStrike" u="none">
                <a:solidFill>
                  <a:srgbClr val="332A19"/>
                </a:solidFill>
                <a:latin typeface="Handelson Four"/>
                <a:ea typeface="Handelson Four"/>
                <a:cs typeface="Handelson Four"/>
                <a:sym typeface="Handelson Four"/>
              </a:rPr>
              <a:t>ggle</a:t>
            </a:r>
            <a:r>
              <a:rPr lang="en-US" sz="2483" strike="noStrike" u="none">
                <a:solidFill>
                  <a:srgbClr val="332A19"/>
                </a:solidFill>
                <a:latin typeface="Handelson Four"/>
                <a:ea typeface="Handelson Four"/>
                <a:cs typeface="Handelson Four"/>
                <a:sym typeface="Handelson Four"/>
              </a:rPr>
              <a:t> </a:t>
            </a:r>
            <a:r>
              <a:rPr lang="en-US" sz="2483" strike="noStrike" u="none">
                <a:solidFill>
                  <a:srgbClr val="332A19"/>
                </a:solidFill>
                <a:latin typeface="Handelson Four"/>
                <a:ea typeface="Handelson Four"/>
                <a:cs typeface="Handelson Four"/>
                <a:sym typeface="Handelson Four"/>
              </a:rPr>
              <a:t>-</a:t>
            </a:r>
            <a:r>
              <a:rPr lang="en-US" sz="2483" strike="noStrike" u="none">
                <a:solidFill>
                  <a:srgbClr val="332A19"/>
                </a:solidFill>
                <a:latin typeface="Handelson Four"/>
                <a:ea typeface="Handelson Four"/>
                <a:cs typeface="Handelson Four"/>
                <a:sym typeface="Handelson Four"/>
              </a:rPr>
              <a:t> </a:t>
            </a:r>
            <a:r>
              <a:rPr lang="en-US" sz="2483" strike="noStrike" u="none">
                <a:solidFill>
                  <a:srgbClr val="332A19"/>
                </a:solidFill>
                <a:latin typeface="Handelson Four"/>
                <a:ea typeface="Handelson Four"/>
                <a:cs typeface="Handelson Four"/>
                <a:sym typeface="Handelson Four"/>
              </a:rPr>
              <a:t>Tokyo</a:t>
            </a:r>
            <a:r>
              <a:rPr lang="en-US" sz="2483" strike="noStrike" u="none">
                <a:solidFill>
                  <a:srgbClr val="332A19"/>
                </a:solidFill>
                <a:latin typeface="Handelson Four"/>
                <a:ea typeface="Handelson Four"/>
                <a:cs typeface="Handelson Four"/>
                <a:sym typeface="Handelson Four"/>
              </a:rPr>
              <a:t> </a:t>
            </a:r>
            <a:r>
              <a:rPr lang="en-US" sz="2483" strike="noStrike" u="none">
                <a:solidFill>
                  <a:srgbClr val="332A19"/>
                </a:solidFill>
                <a:latin typeface="Handelson Four"/>
                <a:ea typeface="Handelson Four"/>
                <a:cs typeface="Handelson Four"/>
                <a:sym typeface="Handelson Four"/>
              </a:rPr>
              <a:t>W</a:t>
            </a:r>
            <a:r>
              <a:rPr lang="en-US" sz="2483" strike="noStrike" u="none">
                <a:solidFill>
                  <a:srgbClr val="332A19"/>
                </a:solidFill>
                <a:latin typeface="Handelson Four"/>
                <a:ea typeface="Handelson Four"/>
                <a:cs typeface="Handelson Four"/>
                <a:sym typeface="Handelson Four"/>
              </a:rPr>
              <a:t>h</a:t>
            </a:r>
            <a:r>
              <a:rPr lang="en-US" sz="2483" strike="noStrike" u="none">
                <a:solidFill>
                  <a:srgbClr val="332A19"/>
                </a:solidFill>
                <a:latin typeface="Handelson Four"/>
                <a:ea typeface="Handelson Four"/>
                <a:cs typeface="Handelson Four"/>
                <a:sym typeface="Handelson Four"/>
              </a:rPr>
              <a:t>ol</a:t>
            </a:r>
            <a:r>
              <a:rPr lang="en-US" sz="2483" strike="noStrike" u="none">
                <a:solidFill>
                  <a:srgbClr val="332A19"/>
                </a:solidFill>
                <a:latin typeface="Handelson Four"/>
                <a:ea typeface="Handelson Four"/>
                <a:cs typeface="Handelson Four"/>
                <a:sym typeface="Handelson Four"/>
              </a:rPr>
              <a:t>es</a:t>
            </a:r>
            <a:r>
              <a:rPr lang="en-US" sz="2483" strike="noStrike" u="none">
                <a:solidFill>
                  <a:srgbClr val="332A19"/>
                </a:solidFill>
                <a:latin typeface="Handelson Four"/>
                <a:ea typeface="Handelson Four"/>
                <a:cs typeface="Handelson Four"/>
                <a:sym typeface="Handelson Four"/>
              </a:rPr>
              <a:t>al</a:t>
            </a:r>
            <a:r>
              <a:rPr lang="en-US" sz="2483" strike="noStrike" u="none">
                <a:solidFill>
                  <a:srgbClr val="332A19"/>
                </a:solidFill>
                <a:latin typeface="Handelson Four"/>
                <a:ea typeface="Handelson Four"/>
                <a:cs typeface="Handelson Four"/>
                <a:sym typeface="Handelson Four"/>
              </a:rPr>
              <a:t>e </a:t>
            </a:r>
            <a:r>
              <a:rPr lang="en-US" sz="2483" strike="noStrike" u="none">
                <a:solidFill>
                  <a:srgbClr val="332A19"/>
                </a:solidFill>
                <a:latin typeface="Handelson Four"/>
                <a:ea typeface="Handelson Four"/>
                <a:cs typeface="Handelson Four"/>
                <a:sym typeface="Handelson Four"/>
              </a:rPr>
              <a:t>Tun</a:t>
            </a:r>
            <a:r>
              <a:rPr lang="en-US" sz="2483" strike="noStrike" u="none">
                <a:solidFill>
                  <a:srgbClr val="332A19"/>
                </a:solidFill>
                <a:latin typeface="Handelson Four"/>
                <a:ea typeface="Handelson Four"/>
                <a:cs typeface="Handelson Four"/>
                <a:sym typeface="Handelson Four"/>
              </a:rPr>
              <a:t>a </a:t>
            </a:r>
            <a:r>
              <a:rPr lang="en-US" sz="2483" strike="noStrike" u="none">
                <a:solidFill>
                  <a:srgbClr val="332A19"/>
                </a:solidFill>
                <a:latin typeface="Handelson Four"/>
                <a:ea typeface="Handelson Four"/>
                <a:cs typeface="Handelson Four"/>
                <a:sym typeface="Handelson Four"/>
              </a:rPr>
              <a:t>Pric</a:t>
            </a:r>
            <a:r>
              <a:rPr lang="en-US" sz="2483" strike="noStrike" u="none">
                <a:solidFill>
                  <a:srgbClr val="332A19"/>
                </a:solidFill>
                <a:latin typeface="Handelson Four"/>
                <a:ea typeface="Handelson Four"/>
                <a:cs typeface="Handelson Four"/>
                <a:sym typeface="Handelson Four"/>
              </a:rPr>
              <a:t>e</a:t>
            </a:r>
            <a:r>
              <a:rPr lang="en-US" sz="2483" strike="noStrike" u="none">
                <a:solidFill>
                  <a:srgbClr val="332A19"/>
                </a:solidFill>
                <a:latin typeface="Handelson Four"/>
                <a:ea typeface="Handelson Four"/>
                <a:cs typeface="Handelson Four"/>
                <a:sym typeface="Handelson Four"/>
              </a:rPr>
              <a:t>s (by:</a:t>
            </a:r>
            <a:r>
              <a:rPr lang="en-US" sz="2483" strike="noStrike" u="none">
                <a:solidFill>
                  <a:srgbClr val="332A19"/>
                </a:solidFill>
                <a:latin typeface="Handelson Four"/>
                <a:ea typeface="Handelson Four"/>
                <a:cs typeface="Handelson Four"/>
                <a:sym typeface="Handelson Four"/>
              </a:rPr>
              <a:t> tcashion</a:t>
            </a:r>
          </a:p>
        </p:txBody>
      </p:sp>
      <p:sp>
        <p:nvSpPr>
          <p:cNvPr name="Freeform 14" id="14"/>
          <p:cNvSpPr/>
          <p:nvPr/>
        </p:nvSpPr>
        <p:spPr>
          <a:xfrm flipH="false" flipV="false" rot="-1143612">
            <a:off x="9796869" y="2141896"/>
            <a:ext cx="707811" cy="786456"/>
          </a:xfrm>
          <a:custGeom>
            <a:avLst/>
            <a:gdLst/>
            <a:ahLst/>
            <a:cxnLst/>
            <a:rect r="r" b="b" t="t" l="l"/>
            <a:pathLst>
              <a:path h="786456" w="707811">
                <a:moveTo>
                  <a:pt x="0" y="0"/>
                </a:moveTo>
                <a:lnTo>
                  <a:pt x="707811" y="0"/>
                </a:lnTo>
                <a:lnTo>
                  <a:pt x="707811" y="786456"/>
                </a:lnTo>
                <a:lnTo>
                  <a:pt x="0" y="786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true" flipV="false" rot="885915">
            <a:off x="676879" y="8865072"/>
            <a:ext cx="707811" cy="786456"/>
          </a:xfrm>
          <a:custGeom>
            <a:avLst/>
            <a:gdLst/>
            <a:ahLst/>
            <a:cxnLst/>
            <a:rect r="r" b="b" t="t" l="l"/>
            <a:pathLst>
              <a:path h="786456" w="707811">
                <a:moveTo>
                  <a:pt x="707810" y="0"/>
                </a:moveTo>
                <a:lnTo>
                  <a:pt x="0" y="0"/>
                </a:lnTo>
                <a:lnTo>
                  <a:pt x="0" y="786456"/>
                </a:lnTo>
                <a:lnTo>
                  <a:pt x="707810" y="786456"/>
                </a:lnTo>
                <a:lnTo>
                  <a:pt x="7078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395651" y="5758852"/>
            <a:ext cx="8147777" cy="351599"/>
          </a:xfrm>
          <a:prstGeom prst="rect">
            <a:avLst/>
          </a:prstGeom>
        </p:spPr>
        <p:txBody>
          <a:bodyPr anchor="t" rtlCol="false" tIns="0" lIns="0" bIns="0" rIns="0">
            <a:spAutoFit/>
          </a:bodyPr>
          <a:lstStyle/>
          <a:p>
            <a:pPr algn="ctr">
              <a:lnSpc>
                <a:spcPts val="2610"/>
              </a:lnSpc>
              <a:spcBef>
                <a:spcPct val="0"/>
              </a:spcBef>
            </a:pPr>
            <a:r>
              <a:rPr lang="en-US" sz="2510">
                <a:solidFill>
                  <a:srgbClr val="000000"/>
                </a:solidFill>
                <a:latin typeface="Handelson Four"/>
                <a:ea typeface="Handelson Four"/>
                <a:cs typeface="Handelson Four"/>
                <a:sym typeface="Handelson Four"/>
              </a:rPr>
              <a:t>l</a:t>
            </a:r>
            <a:r>
              <a:rPr lang="en-US" sz="2510">
                <a:solidFill>
                  <a:srgbClr val="000000"/>
                </a:solidFill>
                <a:latin typeface="Handelson Four"/>
                <a:ea typeface="Handelson Four"/>
                <a:cs typeface="Handelson Four"/>
                <a:sym typeface="Handelson Four"/>
              </a:rPr>
              <a:t>ink: https://www.kaggle.com/datasets/tcashion/tokyo-wholesale-tuna-prices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DE6E9"/>
        </a:solidFill>
      </p:bgPr>
    </p:bg>
    <p:spTree>
      <p:nvGrpSpPr>
        <p:cNvPr id="1" name=""/>
        <p:cNvGrpSpPr/>
        <p:nvPr/>
      </p:nvGrpSpPr>
      <p:grpSpPr>
        <a:xfrm>
          <a:off x="0" y="0"/>
          <a:ext cx="0" cy="0"/>
          <a:chOff x="0" y="0"/>
          <a:chExt cx="0" cy="0"/>
        </a:xfrm>
      </p:grpSpPr>
      <p:sp>
        <p:nvSpPr>
          <p:cNvPr name="Freeform 2" id="2"/>
          <p:cNvSpPr/>
          <p:nvPr/>
        </p:nvSpPr>
        <p:spPr>
          <a:xfrm flipH="false" flipV="false" rot="0">
            <a:off x="11661841" y="7467871"/>
            <a:ext cx="6626159" cy="2819129"/>
          </a:xfrm>
          <a:custGeom>
            <a:avLst/>
            <a:gdLst/>
            <a:ahLst/>
            <a:cxnLst/>
            <a:rect r="r" b="b" t="t" l="l"/>
            <a:pathLst>
              <a:path h="2819129" w="6626159">
                <a:moveTo>
                  <a:pt x="0" y="0"/>
                </a:moveTo>
                <a:lnTo>
                  <a:pt x="6626159" y="0"/>
                </a:lnTo>
                <a:lnTo>
                  <a:pt x="6626159" y="2819129"/>
                </a:lnTo>
                <a:lnTo>
                  <a:pt x="0" y="2819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37522" y="0"/>
            <a:ext cx="3052894" cy="2614387"/>
          </a:xfrm>
          <a:custGeom>
            <a:avLst/>
            <a:gdLst/>
            <a:ahLst/>
            <a:cxnLst/>
            <a:rect r="r" b="b" t="t" l="l"/>
            <a:pathLst>
              <a:path h="2614387" w="3052894">
                <a:moveTo>
                  <a:pt x="0" y="0"/>
                </a:moveTo>
                <a:lnTo>
                  <a:pt x="3052894" y="0"/>
                </a:lnTo>
                <a:lnTo>
                  <a:pt x="3052894" y="2614387"/>
                </a:lnTo>
                <a:lnTo>
                  <a:pt x="0" y="26143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09689">
            <a:off x="-71461" y="4716272"/>
            <a:ext cx="2200322" cy="5402577"/>
          </a:xfrm>
          <a:custGeom>
            <a:avLst/>
            <a:gdLst/>
            <a:ahLst/>
            <a:cxnLst/>
            <a:rect r="r" b="b" t="t" l="l"/>
            <a:pathLst>
              <a:path h="5402577" w="2200322">
                <a:moveTo>
                  <a:pt x="0" y="0"/>
                </a:moveTo>
                <a:lnTo>
                  <a:pt x="2200322" y="0"/>
                </a:lnTo>
                <a:lnTo>
                  <a:pt x="2200322" y="5402577"/>
                </a:lnTo>
                <a:lnTo>
                  <a:pt x="0" y="54025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060777" y="142011"/>
            <a:ext cx="12776745" cy="1164401"/>
          </a:xfrm>
          <a:prstGeom prst="rect">
            <a:avLst/>
          </a:prstGeom>
        </p:spPr>
        <p:txBody>
          <a:bodyPr anchor="t" rtlCol="false" tIns="0" lIns="0" bIns="0" rIns="0">
            <a:spAutoFit/>
          </a:bodyPr>
          <a:lstStyle/>
          <a:p>
            <a:pPr algn="r" marL="0" indent="0" lvl="0">
              <a:lnSpc>
                <a:spcPts val="9413"/>
              </a:lnSpc>
              <a:spcBef>
                <a:spcPct val="0"/>
              </a:spcBef>
            </a:pPr>
            <a:r>
              <a:rPr lang="en-US" sz="6723" spc="-329">
                <a:solidFill>
                  <a:srgbClr val="332A19"/>
                </a:solidFill>
                <a:latin typeface="Bobby Jones Soft"/>
                <a:ea typeface="Bobby Jones Soft"/>
                <a:cs typeface="Bobby Jones Soft"/>
                <a:sym typeface="Bobby Jones Soft"/>
              </a:rPr>
              <a:t>GAMBARAN PROYEK (PROJECT OVERVIEW)</a:t>
            </a:r>
          </a:p>
        </p:txBody>
      </p:sp>
      <p:sp>
        <p:nvSpPr>
          <p:cNvPr name="TextBox 6" id="6"/>
          <p:cNvSpPr txBox="true"/>
          <p:nvPr/>
        </p:nvSpPr>
        <p:spPr>
          <a:xfrm rot="0">
            <a:off x="400434" y="1943985"/>
            <a:ext cx="3297408" cy="670403"/>
          </a:xfrm>
          <a:prstGeom prst="rect">
            <a:avLst/>
          </a:prstGeom>
        </p:spPr>
        <p:txBody>
          <a:bodyPr anchor="t" rtlCol="false" tIns="0" lIns="0" bIns="0" rIns="0">
            <a:spAutoFit/>
          </a:bodyPr>
          <a:lstStyle/>
          <a:p>
            <a:pPr algn="ctr" marL="0" indent="0" lvl="0">
              <a:lnSpc>
                <a:spcPts val="5061"/>
              </a:lnSpc>
            </a:pPr>
            <a:r>
              <a:rPr lang="en-US" sz="4867">
                <a:solidFill>
                  <a:srgbClr val="068491"/>
                </a:solidFill>
                <a:latin typeface="Handelson Four"/>
                <a:ea typeface="Handelson Four"/>
                <a:cs typeface="Handelson Four"/>
                <a:sym typeface="Handelson Four"/>
              </a:rPr>
              <a:t>Latar Belakang :</a:t>
            </a:r>
          </a:p>
        </p:txBody>
      </p:sp>
      <p:sp>
        <p:nvSpPr>
          <p:cNvPr name="TextBox 7" id="7"/>
          <p:cNvSpPr txBox="true"/>
          <p:nvPr/>
        </p:nvSpPr>
        <p:spPr>
          <a:xfrm rot="0">
            <a:off x="3860405" y="2072829"/>
            <a:ext cx="12182659" cy="5007733"/>
          </a:xfrm>
          <a:prstGeom prst="rect">
            <a:avLst/>
          </a:prstGeom>
        </p:spPr>
        <p:txBody>
          <a:bodyPr anchor="t" rtlCol="false" tIns="0" lIns="0" bIns="0" rIns="0">
            <a:spAutoFit/>
          </a:bodyPr>
          <a:lstStyle/>
          <a:p>
            <a:pPr algn="just" marL="0" indent="0" lvl="0">
              <a:lnSpc>
                <a:spcPts val="3956"/>
              </a:lnSpc>
              <a:spcBef>
                <a:spcPct val="0"/>
              </a:spcBef>
            </a:pPr>
            <a:r>
              <a:rPr lang="en-US" sz="3803">
                <a:solidFill>
                  <a:srgbClr val="332A19"/>
                </a:solidFill>
                <a:latin typeface="Cormorant Garamond"/>
                <a:ea typeface="Cormorant Garamond"/>
                <a:cs typeface="Cormorant Garamond"/>
                <a:sym typeface="Cormorant Garamond"/>
              </a:rPr>
              <a:t>Perikan</a:t>
            </a:r>
            <a:r>
              <a:rPr lang="en-US" sz="3803" strike="noStrike" u="none">
                <a:solidFill>
                  <a:srgbClr val="332A19"/>
                </a:solidFill>
                <a:latin typeface="Cormorant Garamond"/>
                <a:ea typeface="Cormorant Garamond"/>
                <a:cs typeface="Cormorant Garamond"/>
                <a:sym typeface="Cormorant Garamond"/>
              </a:rPr>
              <a:t>an merupakan sektor</a:t>
            </a:r>
            <a:r>
              <a:rPr lang="en-US" sz="3803" strike="noStrike" u="none">
                <a:solidFill>
                  <a:srgbClr val="332A19"/>
                </a:solidFill>
                <a:latin typeface="Cormorant Garamond"/>
                <a:ea typeface="Cormorant Garamond"/>
                <a:cs typeface="Cormorant Garamond"/>
                <a:sym typeface="Cormorant Garamond"/>
              </a:rPr>
              <a:t> v</a:t>
            </a:r>
            <a:r>
              <a:rPr lang="en-US" sz="3803" strike="noStrike" u="none">
                <a:solidFill>
                  <a:srgbClr val="332A19"/>
                </a:solidFill>
                <a:latin typeface="Cormorant Garamond"/>
                <a:ea typeface="Cormorant Garamond"/>
                <a:cs typeface="Cormorant Garamond"/>
                <a:sym typeface="Cormorant Garamond"/>
              </a:rPr>
              <a:t>i</a:t>
            </a:r>
            <a:r>
              <a:rPr lang="en-US" sz="3803" strike="noStrike" u="none">
                <a:solidFill>
                  <a:srgbClr val="332A19"/>
                </a:solidFill>
                <a:latin typeface="Cormorant Garamond"/>
                <a:ea typeface="Cormorant Garamond"/>
                <a:cs typeface="Cormorant Garamond"/>
                <a:sym typeface="Cormorant Garamond"/>
              </a:rPr>
              <a:t>tal dalam memenuhi kebutuhan </a:t>
            </a:r>
            <a:r>
              <a:rPr lang="en-US" sz="3803" strike="noStrike" u="none">
                <a:solidFill>
                  <a:srgbClr val="332A19"/>
                </a:solidFill>
                <a:latin typeface="Cormorant Garamond"/>
                <a:ea typeface="Cormorant Garamond"/>
                <a:cs typeface="Cormorant Garamond"/>
                <a:sym typeface="Cormorant Garamond"/>
              </a:rPr>
              <a:t>p</a:t>
            </a:r>
            <a:r>
              <a:rPr lang="en-US" sz="3803" strike="noStrike" u="none">
                <a:solidFill>
                  <a:srgbClr val="332A19"/>
                </a:solidFill>
                <a:latin typeface="Cormorant Garamond"/>
                <a:ea typeface="Cormorant Garamond"/>
                <a:cs typeface="Cormorant Garamond"/>
                <a:sym typeface="Cormorant Garamond"/>
              </a:rPr>
              <a:t>angan</a:t>
            </a:r>
            <a:r>
              <a:rPr lang="en-US" sz="3803" strike="noStrike" u="none">
                <a:solidFill>
                  <a:srgbClr val="332A19"/>
                </a:solidFill>
                <a:latin typeface="Cormorant Garamond"/>
                <a:ea typeface="Cormorant Garamond"/>
                <a:cs typeface="Cormorant Garamond"/>
                <a:sym typeface="Cormorant Garamond"/>
              </a:rPr>
              <a:t> global. Salah satu komoditas </a:t>
            </a:r>
            <a:r>
              <a:rPr lang="en-US" sz="3803" strike="noStrike" u="none">
                <a:solidFill>
                  <a:srgbClr val="332A19"/>
                </a:solidFill>
                <a:latin typeface="Cormorant Garamond"/>
                <a:ea typeface="Cormorant Garamond"/>
                <a:cs typeface="Cormorant Garamond"/>
                <a:sym typeface="Cormorant Garamond"/>
              </a:rPr>
              <a:t>penting ad</a:t>
            </a:r>
            <a:r>
              <a:rPr lang="en-US" sz="3803" strike="noStrike" u="none">
                <a:solidFill>
                  <a:srgbClr val="332A19"/>
                </a:solidFill>
                <a:latin typeface="Cormorant Garamond"/>
                <a:ea typeface="Cormorant Garamond"/>
                <a:cs typeface="Cormorant Garamond"/>
                <a:sym typeface="Cormorant Garamond"/>
              </a:rPr>
              <a:t>a</a:t>
            </a:r>
            <a:r>
              <a:rPr lang="en-US" sz="3803" strike="noStrike" u="none">
                <a:solidFill>
                  <a:srgbClr val="332A19"/>
                </a:solidFill>
                <a:latin typeface="Cormorant Garamond"/>
                <a:ea typeface="Cormorant Garamond"/>
                <a:cs typeface="Cormorant Garamond"/>
                <a:sym typeface="Cormorant Garamond"/>
              </a:rPr>
              <a:t>lah ikan</a:t>
            </a:r>
            <a:r>
              <a:rPr lang="en-US" sz="3803" strike="noStrike" u="none">
                <a:solidFill>
                  <a:srgbClr val="332A19"/>
                </a:solidFill>
                <a:latin typeface="Cormorant Garamond"/>
                <a:ea typeface="Cormorant Garamond"/>
                <a:cs typeface="Cormorant Garamond"/>
                <a:sym typeface="Cormorant Garamond"/>
              </a:rPr>
              <a:t> t</a:t>
            </a:r>
            <a:r>
              <a:rPr lang="en-US" sz="3803" strike="noStrike" u="none">
                <a:solidFill>
                  <a:srgbClr val="332A19"/>
                </a:solidFill>
                <a:latin typeface="Cormorant Garamond"/>
                <a:ea typeface="Cormorant Garamond"/>
                <a:cs typeface="Cormorant Garamond"/>
                <a:sym typeface="Cormorant Garamond"/>
              </a:rPr>
              <a:t>una, yang m</a:t>
            </a:r>
            <a:r>
              <a:rPr lang="en-US" sz="3803" strike="noStrike" u="none">
                <a:solidFill>
                  <a:srgbClr val="332A19"/>
                </a:solidFill>
                <a:latin typeface="Cormorant Garamond"/>
                <a:ea typeface="Cormorant Garamond"/>
                <a:cs typeface="Cormorant Garamond"/>
                <a:sym typeface="Cormorant Garamond"/>
              </a:rPr>
              <a:t>emiliki nilai ekonomi tinggi dan permintaan pasar yang terus</a:t>
            </a:r>
            <a:r>
              <a:rPr lang="en-US" sz="3803" strike="noStrike" u="none">
                <a:solidFill>
                  <a:srgbClr val="332A19"/>
                </a:solidFill>
                <a:latin typeface="Cormorant Garamond"/>
                <a:ea typeface="Cormorant Garamond"/>
                <a:cs typeface="Cormorant Garamond"/>
                <a:sym typeface="Cormorant Garamond"/>
              </a:rPr>
              <a:t> mening</a:t>
            </a:r>
            <a:r>
              <a:rPr lang="en-US" sz="3803" strike="noStrike" u="none">
                <a:solidFill>
                  <a:srgbClr val="332A19"/>
                </a:solidFill>
                <a:latin typeface="Cormorant Garamond"/>
                <a:ea typeface="Cormorant Garamond"/>
                <a:cs typeface="Cormorant Garamond"/>
                <a:sym typeface="Cormorant Garamond"/>
              </a:rPr>
              <a:t>k</a:t>
            </a:r>
            <a:r>
              <a:rPr lang="en-US" sz="3803" strike="noStrike" u="none">
                <a:solidFill>
                  <a:srgbClr val="332A19"/>
                </a:solidFill>
                <a:latin typeface="Cormorant Garamond"/>
                <a:ea typeface="Cormorant Garamond"/>
                <a:cs typeface="Cormorant Garamond"/>
                <a:sym typeface="Cormorant Garamond"/>
              </a:rPr>
              <a:t>at. Namun, jumlah tangkapan </a:t>
            </a:r>
            <a:r>
              <a:rPr lang="en-US" sz="3803" strike="noStrike" u="none">
                <a:solidFill>
                  <a:srgbClr val="332A19"/>
                </a:solidFill>
                <a:latin typeface="Cormorant Garamond"/>
                <a:ea typeface="Cormorant Garamond"/>
                <a:cs typeface="Cormorant Garamond"/>
                <a:sym typeface="Cormorant Garamond"/>
              </a:rPr>
              <a:t>i</a:t>
            </a:r>
            <a:r>
              <a:rPr lang="en-US" sz="3803" strike="noStrike" u="none">
                <a:solidFill>
                  <a:srgbClr val="332A19"/>
                </a:solidFill>
                <a:latin typeface="Cormorant Garamond"/>
                <a:ea typeface="Cormorant Garamond"/>
                <a:cs typeface="Cormorant Garamond"/>
                <a:sym typeface="Cormorant Garamond"/>
              </a:rPr>
              <a:t>kan tuna menga</a:t>
            </a:r>
            <a:r>
              <a:rPr lang="en-US" sz="3803" strike="noStrike" u="none">
                <a:solidFill>
                  <a:srgbClr val="332A19"/>
                </a:solidFill>
                <a:latin typeface="Cormorant Garamond"/>
                <a:ea typeface="Cormorant Garamond"/>
                <a:cs typeface="Cormorant Garamond"/>
                <a:sym typeface="Cormorant Garamond"/>
              </a:rPr>
              <a:t>l</a:t>
            </a:r>
            <a:r>
              <a:rPr lang="en-US" sz="3803" strike="noStrike" u="none">
                <a:solidFill>
                  <a:srgbClr val="332A19"/>
                </a:solidFill>
                <a:latin typeface="Cormorant Garamond"/>
                <a:ea typeface="Cormorant Garamond"/>
                <a:cs typeface="Cormorant Garamond"/>
                <a:sym typeface="Cormorant Garamond"/>
              </a:rPr>
              <a:t>ami f</a:t>
            </a:r>
            <a:r>
              <a:rPr lang="en-US" sz="3803" strike="noStrike" u="none">
                <a:solidFill>
                  <a:srgbClr val="332A19"/>
                </a:solidFill>
                <a:latin typeface="Cormorant Garamond"/>
                <a:ea typeface="Cormorant Garamond"/>
                <a:cs typeface="Cormorant Garamond"/>
                <a:sym typeface="Cormorant Garamond"/>
              </a:rPr>
              <a:t>l</a:t>
            </a:r>
            <a:r>
              <a:rPr lang="en-US" sz="3803" strike="noStrike" u="none">
                <a:solidFill>
                  <a:srgbClr val="332A19"/>
                </a:solidFill>
                <a:latin typeface="Cormorant Garamond"/>
                <a:ea typeface="Cormorant Garamond"/>
                <a:cs typeface="Cormorant Garamond"/>
                <a:sym typeface="Cormorant Garamond"/>
              </a:rPr>
              <a:t>uktuasi</a:t>
            </a:r>
            <a:r>
              <a:rPr lang="en-US" sz="3803" strike="noStrike" u="none">
                <a:solidFill>
                  <a:srgbClr val="332A19"/>
                </a:solidFill>
                <a:latin typeface="Cormorant Garamond"/>
                <a:ea typeface="Cormorant Garamond"/>
                <a:cs typeface="Cormorant Garamond"/>
                <a:sym typeface="Cormorant Garamond"/>
              </a:rPr>
              <a:t> </a:t>
            </a:r>
            <a:r>
              <a:rPr lang="en-US" sz="3803" strike="noStrike" u="none">
                <a:solidFill>
                  <a:srgbClr val="332A19"/>
                </a:solidFill>
                <a:latin typeface="Cormorant Garamond"/>
                <a:ea typeface="Cormorant Garamond"/>
                <a:cs typeface="Cormorant Garamond"/>
                <a:sym typeface="Cormorant Garamond"/>
              </a:rPr>
              <a:t>signifik</a:t>
            </a:r>
            <a:r>
              <a:rPr lang="en-US" sz="3803" strike="noStrike" u="none">
                <a:solidFill>
                  <a:srgbClr val="332A19"/>
                </a:solidFill>
                <a:latin typeface="Cormorant Garamond"/>
                <a:ea typeface="Cormorant Garamond"/>
                <a:cs typeface="Cormorant Garamond"/>
                <a:sym typeface="Cormorant Garamond"/>
              </a:rPr>
              <a:t>an</a:t>
            </a:r>
            <a:r>
              <a:rPr lang="en-US" sz="3803" strike="noStrike" u="none">
                <a:solidFill>
                  <a:srgbClr val="332A19"/>
                </a:solidFill>
                <a:latin typeface="Cormorant Garamond"/>
                <a:ea typeface="Cormorant Garamond"/>
                <a:cs typeface="Cormorant Garamond"/>
                <a:sym typeface="Cormorant Garamond"/>
              </a:rPr>
              <a:t> </a:t>
            </a:r>
            <a:r>
              <a:rPr lang="en-US" sz="3803" strike="noStrike" u="none">
                <a:solidFill>
                  <a:srgbClr val="332A19"/>
                </a:solidFill>
                <a:latin typeface="Cormorant Garamond"/>
                <a:ea typeface="Cormorant Garamond"/>
                <a:cs typeface="Cormorant Garamond"/>
                <a:sym typeface="Cormorant Garamond"/>
              </a:rPr>
              <a:t>d</a:t>
            </a:r>
            <a:r>
              <a:rPr lang="en-US" sz="3803" strike="noStrike" u="none">
                <a:solidFill>
                  <a:srgbClr val="332A19"/>
                </a:solidFill>
                <a:latin typeface="Cormorant Garamond"/>
                <a:ea typeface="Cormorant Garamond"/>
                <a:cs typeface="Cormorant Garamond"/>
                <a:sym typeface="Cormorant Garamond"/>
              </a:rPr>
              <a:t>ari</a:t>
            </a:r>
            <a:r>
              <a:rPr lang="en-US" sz="3803" strike="noStrike" u="none">
                <a:solidFill>
                  <a:srgbClr val="332A19"/>
                </a:solidFill>
                <a:latin typeface="Cormorant Garamond"/>
                <a:ea typeface="Cormorant Garamond"/>
                <a:cs typeface="Cormorant Garamond"/>
                <a:sym typeface="Cormorant Garamond"/>
              </a:rPr>
              <a:t> </a:t>
            </a:r>
            <a:r>
              <a:rPr lang="en-US" sz="3803" strike="noStrike" u="none">
                <a:solidFill>
                  <a:srgbClr val="332A19"/>
                </a:solidFill>
                <a:latin typeface="Cormorant Garamond"/>
                <a:ea typeface="Cormorant Garamond"/>
                <a:cs typeface="Cormorant Garamond"/>
                <a:sym typeface="Cormorant Garamond"/>
              </a:rPr>
              <a:t>waktu ke waktu, dipenga</a:t>
            </a:r>
            <a:r>
              <a:rPr lang="en-US" sz="3803" strike="noStrike" u="none">
                <a:solidFill>
                  <a:srgbClr val="332A19"/>
                </a:solidFill>
                <a:latin typeface="Cormorant Garamond"/>
                <a:ea typeface="Cormorant Garamond"/>
                <a:cs typeface="Cormorant Garamond"/>
                <a:sym typeface="Cormorant Garamond"/>
              </a:rPr>
              <a:t>r</a:t>
            </a:r>
            <a:r>
              <a:rPr lang="en-US" sz="3803" strike="noStrike" u="none">
                <a:solidFill>
                  <a:srgbClr val="332A19"/>
                </a:solidFill>
                <a:latin typeface="Cormorant Garamond"/>
                <a:ea typeface="Cormorant Garamond"/>
                <a:cs typeface="Cormorant Garamond"/>
                <a:sym typeface="Cormorant Garamond"/>
              </a:rPr>
              <a:t>uhi ol</a:t>
            </a:r>
            <a:r>
              <a:rPr lang="en-US" sz="3803" strike="noStrike" u="none">
                <a:solidFill>
                  <a:srgbClr val="332A19"/>
                </a:solidFill>
                <a:latin typeface="Cormorant Garamond"/>
                <a:ea typeface="Cormorant Garamond"/>
                <a:cs typeface="Cormorant Garamond"/>
                <a:sym typeface="Cormorant Garamond"/>
              </a:rPr>
              <a:t>e</a:t>
            </a:r>
            <a:r>
              <a:rPr lang="en-US" sz="3803" strike="noStrike" u="none">
                <a:solidFill>
                  <a:srgbClr val="332A19"/>
                </a:solidFill>
                <a:latin typeface="Cormorant Garamond"/>
                <a:ea typeface="Cormorant Garamond"/>
                <a:cs typeface="Cormorant Garamond"/>
                <a:sym typeface="Cormorant Garamond"/>
              </a:rPr>
              <a:t>h mu</a:t>
            </a:r>
            <a:r>
              <a:rPr lang="en-US" sz="3803" strike="noStrike" u="none">
                <a:solidFill>
                  <a:srgbClr val="332A19"/>
                </a:solidFill>
                <a:latin typeface="Cormorant Garamond"/>
                <a:ea typeface="Cormorant Garamond"/>
                <a:cs typeface="Cormorant Garamond"/>
                <a:sym typeface="Cormorant Garamond"/>
              </a:rPr>
              <a:t>si</a:t>
            </a:r>
            <a:r>
              <a:rPr lang="en-US" sz="3803" strike="noStrike" u="none">
                <a:solidFill>
                  <a:srgbClr val="332A19"/>
                </a:solidFill>
                <a:latin typeface="Cormorant Garamond"/>
                <a:ea typeface="Cormorant Garamond"/>
                <a:cs typeface="Cormorant Garamond"/>
                <a:sym typeface="Cormorant Garamond"/>
              </a:rPr>
              <a:t>m, regu</a:t>
            </a:r>
            <a:r>
              <a:rPr lang="en-US" sz="3803" strike="noStrike" u="none">
                <a:solidFill>
                  <a:srgbClr val="332A19"/>
                </a:solidFill>
                <a:latin typeface="Cormorant Garamond"/>
                <a:ea typeface="Cormorant Garamond"/>
                <a:cs typeface="Cormorant Garamond"/>
                <a:sym typeface="Cormorant Garamond"/>
              </a:rPr>
              <a:t>l</a:t>
            </a:r>
            <a:r>
              <a:rPr lang="en-US" sz="3803" strike="noStrike" u="none">
                <a:solidFill>
                  <a:srgbClr val="332A19"/>
                </a:solidFill>
                <a:latin typeface="Cormorant Garamond"/>
                <a:ea typeface="Cormorant Garamond"/>
                <a:cs typeface="Cormorant Garamond"/>
                <a:sym typeface="Cormorant Garamond"/>
              </a:rPr>
              <a:t>as</a:t>
            </a:r>
            <a:r>
              <a:rPr lang="en-US" sz="3803" strike="noStrike" u="none">
                <a:solidFill>
                  <a:srgbClr val="332A19"/>
                </a:solidFill>
                <a:latin typeface="Cormorant Garamond"/>
                <a:ea typeface="Cormorant Garamond"/>
                <a:cs typeface="Cormorant Garamond"/>
                <a:sym typeface="Cormorant Garamond"/>
              </a:rPr>
              <a:t>i</a:t>
            </a:r>
            <a:r>
              <a:rPr lang="en-US" sz="3803" strike="noStrike" u="none">
                <a:solidFill>
                  <a:srgbClr val="332A19"/>
                </a:solidFill>
                <a:latin typeface="Cormorant Garamond"/>
                <a:ea typeface="Cormorant Garamond"/>
                <a:cs typeface="Cormorant Garamond"/>
                <a:sym typeface="Cormorant Garamond"/>
              </a:rPr>
              <a:t>, dan aktivitas p</a:t>
            </a:r>
            <a:r>
              <a:rPr lang="en-US" sz="3803" strike="noStrike" u="none">
                <a:solidFill>
                  <a:srgbClr val="332A19"/>
                </a:solidFill>
                <a:latin typeface="Cormorant Garamond"/>
                <a:ea typeface="Cormorant Garamond"/>
                <a:cs typeface="Cormorant Garamond"/>
                <a:sym typeface="Cormorant Garamond"/>
              </a:rPr>
              <a:t>en</a:t>
            </a:r>
            <a:r>
              <a:rPr lang="en-US" sz="3803" strike="noStrike" u="none">
                <a:solidFill>
                  <a:srgbClr val="332A19"/>
                </a:solidFill>
                <a:latin typeface="Cormorant Garamond"/>
                <a:ea typeface="Cormorant Garamond"/>
                <a:cs typeface="Cormorant Garamond"/>
                <a:sym typeface="Cormorant Garamond"/>
              </a:rPr>
              <a:t>angkapan berlebih.</a:t>
            </a:r>
          </a:p>
          <a:p>
            <a:pPr algn="just" marL="0" indent="0" lvl="0">
              <a:lnSpc>
                <a:spcPts val="3956"/>
              </a:lnSpc>
              <a:spcBef>
                <a:spcPct val="0"/>
              </a:spcBef>
            </a:pPr>
            <a:r>
              <a:rPr lang="en-US" sz="3803" strike="noStrike" u="none">
                <a:solidFill>
                  <a:srgbClr val="332A19"/>
                </a:solidFill>
                <a:latin typeface="Cormorant Garamond"/>
                <a:ea typeface="Cormorant Garamond"/>
                <a:cs typeface="Cormorant Garamond"/>
                <a:sym typeface="Cormorant Garamond"/>
              </a:rPr>
              <a:t>Ketiadaan p</a:t>
            </a:r>
            <a:r>
              <a:rPr lang="en-US" sz="3803" strike="noStrike" u="none">
                <a:solidFill>
                  <a:srgbClr val="332A19"/>
                </a:solidFill>
                <a:latin typeface="Cormorant Garamond"/>
                <a:ea typeface="Cormorant Garamond"/>
                <a:cs typeface="Cormorant Garamond"/>
                <a:sym typeface="Cormorant Garamond"/>
              </a:rPr>
              <a:t>e</a:t>
            </a:r>
            <a:r>
              <a:rPr lang="en-US" sz="3803" strike="noStrike" u="none">
                <a:solidFill>
                  <a:srgbClr val="332A19"/>
                </a:solidFill>
                <a:latin typeface="Cormorant Garamond"/>
                <a:ea typeface="Cormorant Garamond"/>
                <a:cs typeface="Cormorant Garamond"/>
                <a:sym typeface="Cormorant Garamond"/>
              </a:rPr>
              <a:t>mantauan dan analisis berbasis data dapat menghambat pengambilan keputusan yang tepat oleh nelayan, pedagang, hingga pembuat kebijakan</a:t>
            </a:r>
            <a:r>
              <a:rPr lang="en-US" sz="3803" strike="noStrike" u="none">
                <a:solidFill>
                  <a:srgbClr val="332A19"/>
                </a:solidFill>
                <a:latin typeface="Cormorant Garamond"/>
                <a:ea typeface="Cormorant Garamond"/>
                <a:cs typeface="Cormorant Garamond"/>
                <a:sym typeface="Cormorant Garamond"/>
              </a:rPr>
              <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DE6E9"/>
        </a:solidFill>
      </p:bgPr>
    </p:bg>
    <p:spTree>
      <p:nvGrpSpPr>
        <p:cNvPr id="1" name=""/>
        <p:cNvGrpSpPr/>
        <p:nvPr/>
      </p:nvGrpSpPr>
      <p:grpSpPr>
        <a:xfrm>
          <a:off x="0" y="0"/>
          <a:ext cx="0" cy="0"/>
          <a:chOff x="0" y="0"/>
          <a:chExt cx="0" cy="0"/>
        </a:xfrm>
      </p:grpSpPr>
      <p:sp>
        <p:nvSpPr>
          <p:cNvPr name="Freeform 2" id="2"/>
          <p:cNvSpPr/>
          <p:nvPr/>
        </p:nvSpPr>
        <p:spPr>
          <a:xfrm flipH="false" flipV="false" rot="0">
            <a:off x="16555759" y="0"/>
            <a:ext cx="1732241" cy="2818735"/>
          </a:xfrm>
          <a:custGeom>
            <a:avLst/>
            <a:gdLst/>
            <a:ahLst/>
            <a:cxnLst/>
            <a:rect r="r" b="b" t="t" l="l"/>
            <a:pathLst>
              <a:path h="2818735" w="1732241">
                <a:moveTo>
                  <a:pt x="0" y="0"/>
                </a:moveTo>
                <a:lnTo>
                  <a:pt x="1732241" y="0"/>
                </a:lnTo>
                <a:lnTo>
                  <a:pt x="1732241" y="2818735"/>
                </a:lnTo>
                <a:lnTo>
                  <a:pt x="0" y="28187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55759" y="8733386"/>
            <a:ext cx="1861629" cy="1553614"/>
          </a:xfrm>
          <a:custGeom>
            <a:avLst/>
            <a:gdLst/>
            <a:ahLst/>
            <a:cxnLst/>
            <a:rect r="r" b="b" t="t" l="l"/>
            <a:pathLst>
              <a:path h="1553614" w="1861629">
                <a:moveTo>
                  <a:pt x="0" y="0"/>
                </a:moveTo>
                <a:lnTo>
                  <a:pt x="1861629" y="0"/>
                </a:lnTo>
                <a:lnTo>
                  <a:pt x="1861629" y="1553614"/>
                </a:lnTo>
                <a:lnTo>
                  <a:pt x="0" y="1553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614107">
            <a:off x="13718799" y="2748225"/>
            <a:ext cx="4219516" cy="1956321"/>
          </a:xfrm>
          <a:custGeom>
            <a:avLst/>
            <a:gdLst/>
            <a:ahLst/>
            <a:cxnLst/>
            <a:rect r="r" b="b" t="t" l="l"/>
            <a:pathLst>
              <a:path h="1956321" w="4219516">
                <a:moveTo>
                  <a:pt x="4219516" y="0"/>
                </a:moveTo>
                <a:lnTo>
                  <a:pt x="0" y="0"/>
                </a:lnTo>
                <a:lnTo>
                  <a:pt x="0" y="1956321"/>
                </a:lnTo>
                <a:lnTo>
                  <a:pt x="4219516" y="1956321"/>
                </a:lnTo>
                <a:lnTo>
                  <a:pt x="421951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21406"/>
            <a:ext cx="3594162" cy="1150106"/>
          </a:xfrm>
          <a:prstGeom prst="rect">
            <a:avLst/>
          </a:prstGeom>
        </p:spPr>
        <p:txBody>
          <a:bodyPr anchor="t" rtlCol="false" tIns="0" lIns="0" bIns="0" rIns="0">
            <a:spAutoFit/>
          </a:bodyPr>
          <a:lstStyle/>
          <a:p>
            <a:pPr algn="ctr" marL="0" indent="0" lvl="0">
              <a:lnSpc>
                <a:spcPts val="9275"/>
              </a:lnSpc>
              <a:spcBef>
                <a:spcPct val="0"/>
              </a:spcBef>
            </a:pPr>
            <a:r>
              <a:rPr lang="en-US" sz="6625" spc="-324">
                <a:solidFill>
                  <a:srgbClr val="332A19"/>
                </a:solidFill>
                <a:latin typeface="Bobby Jones Soft"/>
                <a:ea typeface="Bobby Jones Soft"/>
                <a:cs typeface="Bobby Jones Soft"/>
                <a:sym typeface="Bobby Jones Soft"/>
              </a:rPr>
              <a:t>TUJUAN :</a:t>
            </a:r>
          </a:p>
        </p:txBody>
      </p:sp>
      <p:sp>
        <p:nvSpPr>
          <p:cNvPr name="TextBox 6" id="6"/>
          <p:cNvSpPr txBox="true"/>
          <p:nvPr/>
        </p:nvSpPr>
        <p:spPr>
          <a:xfrm rot="0">
            <a:off x="636501" y="1019175"/>
            <a:ext cx="6417136" cy="5286095"/>
          </a:xfrm>
          <a:prstGeom prst="rect">
            <a:avLst/>
          </a:prstGeom>
        </p:spPr>
        <p:txBody>
          <a:bodyPr anchor="t" rtlCol="false" tIns="0" lIns="0" bIns="0" rIns="0">
            <a:spAutoFit/>
          </a:bodyPr>
          <a:lstStyle/>
          <a:p>
            <a:pPr algn="just">
              <a:lnSpc>
                <a:spcPts val="3791"/>
              </a:lnSpc>
            </a:pPr>
            <a:r>
              <a:rPr lang="en-US" sz="3107">
                <a:solidFill>
                  <a:srgbClr val="332A19"/>
                </a:solidFill>
                <a:latin typeface="Handelson Four"/>
                <a:ea typeface="Handelson Four"/>
                <a:cs typeface="Handelson Four"/>
                <a:sym typeface="Handelson Four"/>
              </a:rPr>
              <a:t>Proyek ini bertujuan untuk:</a:t>
            </a:r>
          </a:p>
          <a:p>
            <a:pPr algn="just" marL="670893" indent="-335447" lvl="1">
              <a:lnSpc>
                <a:spcPts val="3791"/>
              </a:lnSpc>
              <a:buAutoNum type="arabicPeriod" startAt="1"/>
            </a:pPr>
            <a:r>
              <a:rPr lang="en-US" sz="3107">
                <a:solidFill>
                  <a:srgbClr val="332A19"/>
                </a:solidFill>
                <a:latin typeface="Handelson Four"/>
                <a:ea typeface="Handelson Four"/>
                <a:cs typeface="Handelson Four"/>
                <a:sym typeface="Handelson Four"/>
              </a:rPr>
              <a:t>M</a:t>
            </a:r>
            <a:r>
              <a:rPr lang="en-US" sz="3107" strike="noStrike" u="none">
                <a:solidFill>
                  <a:srgbClr val="332A19"/>
                </a:solidFill>
                <a:latin typeface="Handelson Four"/>
                <a:ea typeface="Handelson Four"/>
                <a:cs typeface="Handelson Four"/>
                <a:sym typeface="Handelson Four"/>
              </a:rPr>
              <a:t>eng</a:t>
            </a:r>
            <a:r>
              <a:rPr lang="en-US" sz="3107" strike="noStrike" u="none">
                <a:solidFill>
                  <a:srgbClr val="332A19"/>
                </a:solidFill>
                <a:latin typeface="Handelson Four"/>
                <a:ea typeface="Handelson Four"/>
                <a:cs typeface="Handelson Four"/>
                <a:sym typeface="Handelson Four"/>
              </a:rPr>
              <a:t>analisis da</a:t>
            </a:r>
            <a:r>
              <a:rPr lang="en-US" sz="3107" strike="noStrike" u="none">
                <a:solidFill>
                  <a:srgbClr val="332A19"/>
                </a:solidFill>
                <a:latin typeface="Handelson Four"/>
                <a:ea typeface="Handelson Four"/>
                <a:cs typeface="Handelson Four"/>
                <a:sym typeface="Handelson Four"/>
              </a:rPr>
              <a:t>t</a:t>
            </a:r>
            <a:r>
              <a:rPr lang="en-US" sz="3107" strike="noStrike" u="none">
                <a:solidFill>
                  <a:srgbClr val="332A19"/>
                </a:solidFill>
                <a:latin typeface="Handelson Four"/>
                <a:ea typeface="Handelson Four"/>
                <a:cs typeface="Handelson Four"/>
                <a:sym typeface="Handelson Four"/>
              </a:rPr>
              <a:t>a </a:t>
            </a:r>
            <a:r>
              <a:rPr lang="en-US" sz="3107" strike="noStrike" u="none">
                <a:solidFill>
                  <a:srgbClr val="332A19"/>
                </a:solidFill>
                <a:latin typeface="Handelson Four"/>
                <a:ea typeface="Handelson Four"/>
                <a:cs typeface="Handelson Four"/>
                <a:sym typeface="Handelson Four"/>
              </a:rPr>
              <a:t>h</a:t>
            </a:r>
            <a:r>
              <a:rPr lang="en-US" sz="3107" strike="noStrike" u="none">
                <a:solidFill>
                  <a:srgbClr val="332A19"/>
                </a:solidFill>
                <a:latin typeface="Handelson Four"/>
                <a:ea typeface="Handelson Four"/>
                <a:cs typeface="Handelson Four"/>
                <a:sym typeface="Handelson Four"/>
              </a:rPr>
              <a:t>istoris</a:t>
            </a:r>
            <a:r>
              <a:rPr lang="en-US" sz="3107" strike="noStrike" u="none">
                <a:solidFill>
                  <a:srgbClr val="332A19"/>
                </a:solidFill>
                <a:latin typeface="Handelson Four"/>
                <a:ea typeface="Handelson Four"/>
                <a:cs typeface="Handelson Four"/>
                <a:sym typeface="Handelson Four"/>
              </a:rPr>
              <a:t> jumlah i</a:t>
            </a:r>
            <a:r>
              <a:rPr lang="en-US" sz="3107" strike="noStrike" u="none">
                <a:solidFill>
                  <a:srgbClr val="332A19"/>
                </a:solidFill>
                <a:latin typeface="Handelson Four"/>
                <a:ea typeface="Handelson Four"/>
                <a:cs typeface="Handelson Four"/>
                <a:sym typeface="Handelson Four"/>
              </a:rPr>
              <a:t>kan tuna dari pa</a:t>
            </a:r>
            <a:r>
              <a:rPr lang="en-US" sz="3107" strike="noStrike" u="none">
                <a:solidFill>
                  <a:srgbClr val="332A19"/>
                </a:solidFill>
                <a:latin typeface="Handelson Four"/>
                <a:ea typeface="Handelson Four"/>
                <a:cs typeface="Handelson Four"/>
                <a:sym typeface="Handelson Four"/>
              </a:rPr>
              <a:t>sar grosi</a:t>
            </a:r>
            <a:r>
              <a:rPr lang="en-US" sz="3107" strike="noStrike" u="none">
                <a:solidFill>
                  <a:srgbClr val="332A19"/>
                </a:solidFill>
                <a:latin typeface="Handelson Four"/>
                <a:ea typeface="Handelson Four"/>
                <a:cs typeface="Handelson Four"/>
                <a:sym typeface="Handelson Four"/>
              </a:rPr>
              <a:t>r Tokyo.</a:t>
            </a:r>
          </a:p>
          <a:p>
            <a:pPr algn="just" marL="670893" indent="-335447" lvl="1">
              <a:lnSpc>
                <a:spcPts val="3791"/>
              </a:lnSpc>
              <a:buAutoNum type="arabicPeriod" startAt="1"/>
            </a:pPr>
            <a:r>
              <a:rPr lang="en-US" sz="3107" strike="noStrike" u="none">
                <a:solidFill>
                  <a:srgbClr val="332A19"/>
                </a:solidFill>
                <a:latin typeface="Handelson Four"/>
                <a:ea typeface="Handelson Four"/>
                <a:cs typeface="Handelson Four"/>
                <a:sym typeface="Handelson Four"/>
              </a:rPr>
              <a:t>Me</a:t>
            </a:r>
            <a:r>
              <a:rPr lang="en-US" sz="3107" strike="noStrike" u="none">
                <a:solidFill>
                  <a:srgbClr val="332A19"/>
                </a:solidFill>
                <a:latin typeface="Handelson Four"/>
                <a:ea typeface="Handelson Four"/>
                <a:cs typeface="Handelson Four"/>
                <a:sym typeface="Handelson Four"/>
              </a:rPr>
              <a:t>n</a:t>
            </a:r>
            <a:r>
              <a:rPr lang="en-US" sz="3107" strike="noStrike" u="none">
                <a:solidFill>
                  <a:srgbClr val="332A19"/>
                </a:solidFill>
                <a:latin typeface="Handelson Four"/>
                <a:ea typeface="Handelson Four"/>
                <a:cs typeface="Handelson Four"/>
                <a:sym typeface="Handelson Four"/>
              </a:rPr>
              <a:t>gidentifikasi</a:t>
            </a:r>
            <a:r>
              <a:rPr lang="en-US" sz="3107" strike="noStrike" u="none">
                <a:solidFill>
                  <a:srgbClr val="332A19"/>
                </a:solidFill>
                <a:latin typeface="Handelson Four"/>
                <a:ea typeface="Handelson Four"/>
                <a:cs typeface="Handelson Four"/>
                <a:sym typeface="Handelson Four"/>
              </a:rPr>
              <a:t> </a:t>
            </a:r>
            <a:r>
              <a:rPr lang="en-US" sz="3107" strike="noStrike" u="none">
                <a:solidFill>
                  <a:srgbClr val="332A19"/>
                </a:solidFill>
                <a:latin typeface="Handelson Four"/>
                <a:ea typeface="Handelson Four"/>
                <a:cs typeface="Handelson Four"/>
                <a:sym typeface="Handelson Four"/>
              </a:rPr>
              <a:t>pola atau tr</a:t>
            </a:r>
            <a:r>
              <a:rPr lang="en-US" sz="3107" strike="noStrike" u="none">
                <a:solidFill>
                  <a:srgbClr val="332A19"/>
                </a:solidFill>
                <a:latin typeface="Handelson Four"/>
                <a:ea typeface="Handelson Four"/>
                <a:cs typeface="Handelson Four"/>
                <a:sym typeface="Handelson Four"/>
              </a:rPr>
              <a:t>e</a:t>
            </a:r>
            <a:r>
              <a:rPr lang="en-US" sz="3107" strike="noStrike" u="none">
                <a:solidFill>
                  <a:srgbClr val="332A19"/>
                </a:solidFill>
                <a:latin typeface="Handelson Four"/>
                <a:ea typeface="Handelson Four"/>
                <a:cs typeface="Handelson Four"/>
                <a:sym typeface="Handelson Four"/>
              </a:rPr>
              <a:t>n musim</a:t>
            </a:r>
            <a:r>
              <a:rPr lang="en-US" sz="3107" strike="noStrike" u="none">
                <a:solidFill>
                  <a:srgbClr val="332A19"/>
                </a:solidFill>
                <a:latin typeface="Handelson Four"/>
                <a:ea typeface="Handelson Four"/>
                <a:cs typeface="Handelson Four"/>
                <a:sym typeface="Handelson Four"/>
              </a:rPr>
              <a:t>a</a:t>
            </a:r>
            <a:r>
              <a:rPr lang="en-US" sz="3107" strike="noStrike" u="none">
                <a:solidFill>
                  <a:srgbClr val="332A19"/>
                </a:solidFill>
                <a:latin typeface="Handelson Four"/>
                <a:ea typeface="Handelson Four"/>
                <a:cs typeface="Handelson Four"/>
                <a:sym typeface="Handelson Four"/>
              </a:rPr>
              <a:t>n dalam jumlah </a:t>
            </a:r>
            <a:r>
              <a:rPr lang="en-US" sz="3107" strike="noStrike" u="none">
                <a:solidFill>
                  <a:srgbClr val="332A19"/>
                </a:solidFill>
                <a:latin typeface="Handelson Four"/>
                <a:ea typeface="Handelson Four"/>
                <a:cs typeface="Handelson Four"/>
                <a:sym typeface="Handelson Four"/>
              </a:rPr>
              <a:t>tangkapan.</a:t>
            </a:r>
          </a:p>
          <a:p>
            <a:pPr algn="just" marL="670893" indent="-335447" lvl="1">
              <a:lnSpc>
                <a:spcPts val="3791"/>
              </a:lnSpc>
              <a:buAutoNum type="arabicPeriod" startAt="1"/>
            </a:pPr>
            <a:r>
              <a:rPr lang="en-US" sz="3107" strike="noStrike" u="none">
                <a:solidFill>
                  <a:srgbClr val="332A19"/>
                </a:solidFill>
                <a:latin typeface="Handelson Four"/>
                <a:ea typeface="Handelson Four"/>
                <a:cs typeface="Handelson Four"/>
                <a:sym typeface="Handelson Four"/>
              </a:rPr>
              <a:t>Memberikan insight dan rekomendasi ber</a:t>
            </a:r>
            <a:r>
              <a:rPr lang="en-US" sz="3107" strike="noStrike" u="none">
                <a:solidFill>
                  <a:srgbClr val="332A19"/>
                </a:solidFill>
                <a:latin typeface="Handelson Four"/>
                <a:ea typeface="Handelson Four"/>
                <a:cs typeface="Handelson Four"/>
                <a:sym typeface="Handelson Four"/>
              </a:rPr>
              <a:t>bas</a:t>
            </a:r>
            <a:r>
              <a:rPr lang="en-US" sz="3107" strike="noStrike" u="none">
                <a:solidFill>
                  <a:srgbClr val="332A19"/>
                </a:solidFill>
                <a:latin typeface="Handelson Four"/>
                <a:ea typeface="Handelson Four"/>
                <a:cs typeface="Handelson Four"/>
                <a:sym typeface="Handelson Four"/>
              </a:rPr>
              <a:t>i</a:t>
            </a:r>
            <a:r>
              <a:rPr lang="en-US" sz="3107" strike="noStrike" u="none">
                <a:solidFill>
                  <a:srgbClr val="332A19"/>
                </a:solidFill>
                <a:latin typeface="Handelson Four"/>
                <a:ea typeface="Handelson Four"/>
                <a:cs typeface="Handelson Four"/>
                <a:sym typeface="Handelson Four"/>
              </a:rPr>
              <a:t>s data u</a:t>
            </a:r>
            <a:r>
              <a:rPr lang="en-US" sz="3107" strike="noStrike" u="none">
                <a:solidFill>
                  <a:srgbClr val="332A19"/>
                </a:solidFill>
                <a:latin typeface="Handelson Four"/>
                <a:ea typeface="Handelson Four"/>
                <a:cs typeface="Handelson Four"/>
                <a:sym typeface="Handelson Four"/>
              </a:rPr>
              <a:t>n</a:t>
            </a:r>
            <a:r>
              <a:rPr lang="en-US" sz="3107" strike="noStrike" u="none">
                <a:solidFill>
                  <a:srgbClr val="332A19"/>
                </a:solidFill>
                <a:latin typeface="Handelson Four"/>
                <a:ea typeface="Handelson Four"/>
                <a:cs typeface="Handelson Four"/>
                <a:sym typeface="Handelson Four"/>
              </a:rPr>
              <a:t>tuk berba</a:t>
            </a:r>
            <a:r>
              <a:rPr lang="en-US" sz="3107" strike="noStrike" u="none">
                <a:solidFill>
                  <a:srgbClr val="332A19"/>
                </a:solidFill>
                <a:latin typeface="Handelson Four"/>
                <a:ea typeface="Handelson Four"/>
                <a:cs typeface="Handelson Four"/>
                <a:sym typeface="Handelson Four"/>
              </a:rPr>
              <a:t>g</a:t>
            </a:r>
            <a:r>
              <a:rPr lang="en-US" sz="3107" strike="noStrike" u="none">
                <a:solidFill>
                  <a:srgbClr val="332A19"/>
                </a:solidFill>
                <a:latin typeface="Handelson Four"/>
                <a:ea typeface="Handelson Four"/>
                <a:cs typeface="Handelson Four"/>
                <a:sym typeface="Handelson Four"/>
              </a:rPr>
              <a:t>ai</a:t>
            </a:r>
            <a:r>
              <a:rPr lang="en-US" sz="3107" strike="noStrike" u="none">
                <a:solidFill>
                  <a:srgbClr val="332A19"/>
                </a:solidFill>
                <a:latin typeface="Handelson Four"/>
                <a:ea typeface="Handelson Four"/>
                <a:cs typeface="Handelson Four"/>
                <a:sym typeface="Handelson Four"/>
              </a:rPr>
              <a:t> pemangku kepentingan (konsumen, nelayan, pemerintah).</a:t>
            </a:r>
          </a:p>
          <a:p>
            <a:pPr algn="just" marL="670893" indent="-335447" lvl="1">
              <a:lnSpc>
                <a:spcPts val="3791"/>
              </a:lnSpc>
              <a:buAutoNum type="arabicPeriod" startAt="1"/>
            </a:pPr>
            <a:r>
              <a:rPr lang="en-US" sz="3107" strike="noStrike" u="none">
                <a:solidFill>
                  <a:srgbClr val="332A19"/>
                </a:solidFill>
                <a:latin typeface="Handelson Four"/>
                <a:ea typeface="Handelson Four"/>
                <a:cs typeface="Handelson Four"/>
                <a:sym typeface="Handelson Four"/>
              </a:rPr>
              <a:t>Menerapkan dukungan AI (LLM) untuk menghas</a:t>
            </a:r>
            <a:r>
              <a:rPr lang="en-US" sz="3107" strike="noStrike" u="none">
                <a:solidFill>
                  <a:srgbClr val="332A19"/>
                </a:solidFill>
                <a:latin typeface="Handelson Four"/>
                <a:ea typeface="Handelson Four"/>
                <a:cs typeface="Handelson Four"/>
                <a:sym typeface="Handelson Four"/>
              </a:rPr>
              <a:t>ilkan ringkasan </a:t>
            </a:r>
            <a:r>
              <a:rPr lang="en-US" sz="3107" strike="noStrike" u="none">
                <a:solidFill>
                  <a:srgbClr val="332A19"/>
                </a:solidFill>
                <a:latin typeface="Handelson Four"/>
                <a:ea typeface="Handelson Four"/>
                <a:cs typeface="Handelson Four"/>
                <a:sym typeface="Handelson Four"/>
              </a:rPr>
              <a:t>tren dan rekomendasi otomatis.</a:t>
            </a:r>
          </a:p>
        </p:txBody>
      </p:sp>
      <p:sp>
        <p:nvSpPr>
          <p:cNvPr name="TextBox 7" id="7"/>
          <p:cNvSpPr txBox="true"/>
          <p:nvPr/>
        </p:nvSpPr>
        <p:spPr>
          <a:xfrm rot="0">
            <a:off x="348234" y="6853353"/>
            <a:ext cx="15480324" cy="2921976"/>
          </a:xfrm>
          <a:prstGeom prst="rect">
            <a:avLst/>
          </a:prstGeom>
        </p:spPr>
        <p:txBody>
          <a:bodyPr anchor="t" rtlCol="false" tIns="0" lIns="0" bIns="0" rIns="0">
            <a:spAutoFit/>
          </a:bodyPr>
          <a:lstStyle/>
          <a:p>
            <a:pPr algn="just">
              <a:lnSpc>
                <a:spcPts val="2929"/>
              </a:lnSpc>
              <a:spcBef>
                <a:spcPct val="0"/>
              </a:spcBef>
            </a:pPr>
            <a:r>
              <a:rPr lang="en-US" sz="2092">
                <a:solidFill>
                  <a:srgbClr val="332A19"/>
                </a:solidFill>
                <a:latin typeface="Canva Sans"/>
                <a:ea typeface="Canva Sans"/>
                <a:cs typeface="Canva Sans"/>
                <a:sym typeface="Canva Sans"/>
              </a:rPr>
              <a:t>Proyek ini bertujuan untuk menganalisis tren jumlah ikan tuna (khususnya jenis Bluefin Tuna) berdasarkan data bulanan yang dikumpulkan dari pasar grosir Tokyo. Latar belakang dari proyek ini didasarkan pada pentingnya pemantauan populasi ikan tuna sebagai indikator kesehatan ekosistem laut dan sumber daya perikanan berkelanjutan. Permasalahan yang diangkat cukup spesifik, yakni fluktuasi jumlah tangkapan ikan tuna dari waktu ke waktu, dan bagaimana informasi ini dapat digunakan untuk memberikan rekomendasi yang berguna bagi berbagai pihak seperti nelayan, konsumen, dan pengambil kebijakan. Pendekatan yang digunakan dalam proyek ini dijelaskan dengan runtut: dimulai dari pembersihan dan pemrosesan data, perhitungan statistik deskriptif (mean, max, min), hingga penyusunan insight menggunakan bantuan LLM.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AB5BD"/>
        </a:solidFill>
      </p:bgPr>
    </p:bg>
    <p:spTree>
      <p:nvGrpSpPr>
        <p:cNvPr id="1" name=""/>
        <p:cNvGrpSpPr/>
        <p:nvPr/>
      </p:nvGrpSpPr>
      <p:grpSpPr>
        <a:xfrm>
          <a:off x="0" y="0"/>
          <a:ext cx="0" cy="0"/>
          <a:chOff x="0" y="0"/>
          <a:chExt cx="0" cy="0"/>
        </a:xfrm>
      </p:grpSpPr>
      <p:sp>
        <p:nvSpPr>
          <p:cNvPr name="Freeform 2" id="2"/>
          <p:cNvSpPr/>
          <p:nvPr/>
        </p:nvSpPr>
        <p:spPr>
          <a:xfrm flipH="false" flipV="false" rot="0">
            <a:off x="15093586" y="0"/>
            <a:ext cx="3194414" cy="2909821"/>
          </a:xfrm>
          <a:custGeom>
            <a:avLst/>
            <a:gdLst/>
            <a:ahLst/>
            <a:cxnLst/>
            <a:rect r="r" b="b" t="t" l="l"/>
            <a:pathLst>
              <a:path h="2909821" w="3194414">
                <a:moveTo>
                  <a:pt x="0" y="0"/>
                </a:moveTo>
                <a:lnTo>
                  <a:pt x="3194414" y="0"/>
                </a:lnTo>
                <a:lnTo>
                  <a:pt x="3194414" y="2909821"/>
                </a:lnTo>
                <a:lnTo>
                  <a:pt x="0" y="29098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20375" y="7148999"/>
            <a:ext cx="4867625" cy="3292285"/>
          </a:xfrm>
          <a:custGeom>
            <a:avLst/>
            <a:gdLst/>
            <a:ahLst/>
            <a:cxnLst/>
            <a:rect r="r" b="b" t="t" l="l"/>
            <a:pathLst>
              <a:path h="3292285" w="4867625">
                <a:moveTo>
                  <a:pt x="0" y="0"/>
                </a:moveTo>
                <a:lnTo>
                  <a:pt x="4867625" y="0"/>
                </a:lnTo>
                <a:lnTo>
                  <a:pt x="4867625" y="3292285"/>
                </a:lnTo>
                <a:lnTo>
                  <a:pt x="0" y="3292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0399" y="8138465"/>
            <a:ext cx="3614996" cy="2445052"/>
          </a:xfrm>
          <a:custGeom>
            <a:avLst/>
            <a:gdLst/>
            <a:ahLst/>
            <a:cxnLst/>
            <a:rect r="r" b="b" t="t" l="l"/>
            <a:pathLst>
              <a:path h="2445052" w="3614996">
                <a:moveTo>
                  <a:pt x="0" y="0"/>
                </a:moveTo>
                <a:lnTo>
                  <a:pt x="3614995" y="0"/>
                </a:lnTo>
                <a:lnTo>
                  <a:pt x="3614995" y="2445052"/>
                </a:lnTo>
                <a:lnTo>
                  <a:pt x="0" y="24450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523535">
            <a:off x="-439870" y="8072308"/>
            <a:ext cx="2937140" cy="2093380"/>
          </a:xfrm>
          <a:custGeom>
            <a:avLst/>
            <a:gdLst/>
            <a:ahLst/>
            <a:cxnLst/>
            <a:rect r="r" b="b" t="t" l="l"/>
            <a:pathLst>
              <a:path h="2093380" w="2937140">
                <a:moveTo>
                  <a:pt x="0" y="0"/>
                </a:moveTo>
                <a:lnTo>
                  <a:pt x="2937140" y="0"/>
                </a:lnTo>
                <a:lnTo>
                  <a:pt x="2937140" y="2093380"/>
                </a:lnTo>
                <a:lnTo>
                  <a:pt x="0" y="2093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29714" y="164319"/>
            <a:ext cx="4127727" cy="864381"/>
          </a:xfrm>
          <a:prstGeom prst="rect">
            <a:avLst/>
          </a:prstGeom>
        </p:spPr>
        <p:txBody>
          <a:bodyPr anchor="t" rtlCol="false" tIns="0" lIns="0" bIns="0" rIns="0">
            <a:spAutoFit/>
          </a:bodyPr>
          <a:lstStyle/>
          <a:p>
            <a:pPr algn="ctr" marL="0" indent="0" lvl="0">
              <a:lnSpc>
                <a:spcPts val="6994"/>
              </a:lnSpc>
              <a:spcBef>
                <a:spcPct val="0"/>
              </a:spcBef>
            </a:pPr>
            <a:r>
              <a:rPr lang="en-US" sz="4996" spc="-244">
                <a:solidFill>
                  <a:srgbClr val="FFFFFF"/>
                </a:solidFill>
                <a:latin typeface="Bobby Jones Soft"/>
                <a:ea typeface="Bobby Jones Soft"/>
                <a:cs typeface="Bobby Jones Soft"/>
                <a:sym typeface="Bobby Jones Soft"/>
              </a:rPr>
              <a:t>PERMASALAHAN  :</a:t>
            </a:r>
          </a:p>
        </p:txBody>
      </p:sp>
      <p:sp>
        <p:nvSpPr>
          <p:cNvPr name="TextBox 7" id="7"/>
          <p:cNvSpPr txBox="true"/>
          <p:nvPr/>
        </p:nvSpPr>
        <p:spPr>
          <a:xfrm rot="0">
            <a:off x="0" y="1054805"/>
            <a:ext cx="15093586" cy="2738903"/>
          </a:xfrm>
          <a:prstGeom prst="rect">
            <a:avLst/>
          </a:prstGeom>
        </p:spPr>
        <p:txBody>
          <a:bodyPr anchor="t" rtlCol="false" tIns="0" lIns="0" bIns="0" rIns="0">
            <a:spAutoFit/>
          </a:bodyPr>
          <a:lstStyle/>
          <a:p>
            <a:pPr algn="just" marL="610954" indent="-305477" lvl="1">
              <a:lnSpc>
                <a:spcPts val="4329"/>
              </a:lnSpc>
              <a:buAutoNum type="arabicPeriod" startAt="1"/>
            </a:pPr>
            <a:r>
              <a:rPr lang="en-US" sz="2829">
                <a:solidFill>
                  <a:srgbClr val="000000"/>
                </a:solidFill>
                <a:latin typeface="Times New Roman"/>
                <a:ea typeface="Times New Roman"/>
                <a:cs typeface="Times New Roman"/>
                <a:sym typeface="Times New Roman"/>
              </a:rPr>
              <a:t>Data jumlah ikan tuna tersedia, namun belum dimanfaatkan secara maksimal untuk pengambilan keputusan.</a:t>
            </a:r>
          </a:p>
          <a:p>
            <a:pPr algn="just" marL="610954" indent="-305477" lvl="1">
              <a:lnSpc>
                <a:spcPts val="4329"/>
              </a:lnSpc>
              <a:buAutoNum type="arabicPeriod" startAt="1"/>
            </a:pPr>
            <a:r>
              <a:rPr lang="en-US" sz="2829">
                <a:solidFill>
                  <a:srgbClr val="000000"/>
                </a:solidFill>
                <a:latin typeface="Times New Roman"/>
                <a:ea typeface="Times New Roman"/>
                <a:cs typeface="Times New Roman"/>
                <a:sym typeface="Times New Roman"/>
              </a:rPr>
              <a:t>Belum ada pemetaan waktu-waktu kritis saat quantity ikan tuna tinggi atau rendah.</a:t>
            </a:r>
          </a:p>
          <a:p>
            <a:pPr algn="just" marL="610954" indent="-305477" lvl="1">
              <a:lnSpc>
                <a:spcPts val="4329"/>
              </a:lnSpc>
              <a:buAutoNum type="arabicPeriod" startAt="1"/>
            </a:pPr>
            <a:r>
              <a:rPr lang="en-US" sz="2829">
                <a:solidFill>
                  <a:srgbClr val="000000"/>
                </a:solidFill>
                <a:latin typeface="Times New Roman"/>
                <a:ea typeface="Times New Roman"/>
                <a:cs typeface="Times New Roman"/>
                <a:sym typeface="Times New Roman"/>
              </a:rPr>
              <a:t>Stakeholder kesulitan menyusun strategi karena kurangnya interpretasi data yang mudah dipahami dan relevan.</a:t>
            </a:r>
          </a:p>
        </p:txBody>
      </p:sp>
      <p:sp>
        <p:nvSpPr>
          <p:cNvPr name="TextBox 8" id="8"/>
          <p:cNvSpPr txBox="true"/>
          <p:nvPr/>
        </p:nvSpPr>
        <p:spPr>
          <a:xfrm rot="0">
            <a:off x="0" y="4099005"/>
            <a:ext cx="3587357" cy="864381"/>
          </a:xfrm>
          <a:prstGeom prst="rect">
            <a:avLst/>
          </a:prstGeom>
        </p:spPr>
        <p:txBody>
          <a:bodyPr anchor="t" rtlCol="false" tIns="0" lIns="0" bIns="0" rIns="0">
            <a:spAutoFit/>
          </a:bodyPr>
          <a:lstStyle/>
          <a:p>
            <a:pPr algn="ctr" marL="0" indent="0" lvl="0">
              <a:lnSpc>
                <a:spcPts val="6994"/>
              </a:lnSpc>
              <a:spcBef>
                <a:spcPct val="0"/>
              </a:spcBef>
            </a:pPr>
            <a:r>
              <a:rPr lang="en-US" sz="4996" spc="-244">
                <a:solidFill>
                  <a:srgbClr val="FFFFFF"/>
                </a:solidFill>
                <a:latin typeface="Bobby Jones Soft"/>
                <a:ea typeface="Bobby Jones Soft"/>
                <a:cs typeface="Bobby Jones Soft"/>
                <a:sym typeface="Bobby Jones Soft"/>
              </a:rPr>
              <a:t>PENDEKATAN :</a:t>
            </a:r>
          </a:p>
        </p:txBody>
      </p:sp>
      <p:sp>
        <p:nvSpPr>
          <p:cNvPr name="TextBox 9" id="9"/>
          <p:cNvSpPr txBox="true"/>
          <p:nvPr/>
        </p:nvSpPr>
        <p:spPr>
          <a:xfrm rot="0">
            <a:off x="249796" y="4953860"/>
            <a:ext cx="6954007" cy="686901"/>
          </a:xfrm>
          <a:prstGeom prst="rect">
            <a:avLst/>
          </a:prstGeom>
        </p:spPr>
        <p:txBody>
          <a:bodyPr anchor="t" rtlCol="false" tIns="0" lIns="0" bIns="0" rIns="0">
            <a:spAutoFit/>
          </a:bodyPr>
          <a:lstStyle/>
          <a:p>
            <a:pPr algn="ctr">
              <a:lnSpc>
                <a:spcPts val="2493"/>
              </a:lnSpc>
              <a:spcBef>
                <a:spcPct val="0"/>
              </a:spcBef>
            </a:pPr>
            <a:r>
              <a:rPr lang="en-US" sz="2397">
                <a:solidFill>
                  <a:srgbClr val="000000"/>
                </a:solidFill>
                <a:latin typeface="Times New Roman"/>
                <a:ea typeface="Times New Roman"/>
                <a:cs typeface="Times New Roman"/>
                <a:sym typeface="Times New Roman"/>
              </a:rPr>
              <a:t>Proyek ini menggunakan pendekatan sebagai berikut :</a:t>
            </a:r>
          </a:p>
        </p:txBody>
      </p:sp>
      <p:sp>
        <p:nvSpPr>
          <p:cNvPr name="TextBox 10" id="10"/>
          <p:cNvSpPr txBox="true"/>
          <p:nvPr/>
        </p:nvSpPr>
        <p:spPr>
          <a:xfrm rot="0">
            <a:off x="0" y="5183562"/>
            <a:ext cx="14587730" cy="1965437"/>
          </a:xfrm>
          <a:prstGeom prst="rect">
            <a:avLst/>
          </a:prstGeom>
        </p:spPr>
        <p:txBody>
          <a:bodyPr anchor="t" rtlCol="false" tIns="0" lIns="0" bIns="0" rIns="0">
            <a:spAutoFit/>
          </a:bodyPr>
          <a:lstStyle/>
          <a:p>
            <a:pPr algn="just" marL="525421" indent="-262710" lvl="1">
              <a:lnSpc>
                <a:spcPts val="3869"/>
              </a:lnSpc>
              <a:buAutoNum type="arabicPeriod" startAt="1"/>
            </a:pPr>
            <a:r>
              <a:rPr lang="en-US" sz="2433">
                <a:solidFill>
                  <a:srgbClr val="000000"/>
                </a:solidFill>
                <a:latin typeface="Times New Roman"/>
                <a:ea typeface="Times New Roman"/>
                <a:cs typeface="Times New Roman"/>
                <a:sym typeface="Times New Roman"/>
              </a:rPr>
              <a:t>Eksplorasi Data: Mengimpor, membersihkan, dan menggabungkan data year dan month menjadi date.</a:t>
            </a:r>
          </a:p>
          <a:p>
            <a:pPr algn="just" marL="525421" indent="-262710" lvl="1">
              <a:lnSpc>
                <a:spcPts val="3869"/>
              </a:lnSpc>
              <a:buAutoNum type="arabicPeriod" startAt="1"/>
            </a:pPr>
            <a:r>
              <a:rPr lang="en-US" sz="2433">
                <a:solidFill>
                  <a:srgbClr val="000000"/>
                </a:solidFill>
                <a:latin typeface="Times New Roman"/>
                <a:ea typeface="Times New Roman"/>
                <a:cs typeface="Times New Roman"/>
                <a:sym typeface="Times New Roman"/>
              </a:rPr>
              <a:t>Analisis Statistik: Menghitung rata-rata, nilai maksimum, dan minimum dari quantity ikan tuna.</a:t>
            </a:r>
          </a:p>
          <a:p>
            <a:pPr algn="just" marL="525421" indent="-262710" lvl="1">
              <a:lnSpc>
                <a:spcPts val="3869"/>
              </a:lnSpc>
              <a:buAutoNum type="arabicPeriod" startAt="1"/>
            </a:pPr>
            <a:r>
              <a:rPr lang="en-US" sz="2433">
                <a:solidFill>
                  <a:srgbClr val="000000"/>
                </a:solidFill>
                <a:latin typeface="Times New Roman"/>
                <a:ea typeface="Times New Roman"/>
                <a:cs typeface="Times New Roman"/>
                <a:sym typeface="Times New Roman"/>
              </a:rPr>
              <a:t>Visualisasi Tren: Menyajikan perubahan quantity dari waktu ke waktu (line chart).</a:t>
            </a:r>
          </a:p>
          <a:p>
            <a:pPr algn="just" marL="525421" indent="-262710" lvl="1">
              <a:lnSpc>
                <a:spcPts val="3869"/>
              </a:lnSpc>
              <a:buAutoNum type="arabicPeriod" startAt="1"/>
            </a:pPr>
            <a:r>
              <a:rPr lang="en-US" sz="2433">
                <a:solidFill>
                  <a:srgbClr val="000000"/>
                </a:solidFill>
                <a:latin typeface="Times New Roman"/>
                <a:ea typeface="Times New Roman"/>
                <a:cs typeface="Times New Roman"/>
                <a:sym typeface="Times New Roman"/>
              </a:rPr>
              <a:t>AI Support (LLM - IBM Granite):</a:t>
            </a:r>
          </a:p>
        </p:txBody>
      </p:sp>
      <p:sp>
        <p:nvSpPr>
          <p:cNvPr name="TextBox 11" id="11"/>
          <p:cNvSpPr txBox="true"/>
          <p:nvPr/>
        </p:nvSpPr>
        <p:spPr>
          <a:xfrm rot="0">
            <a:off x="860590" y="7053749"/>
            <a:ext cx="9512796" cy="872490"/>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Memberikan ringkasan dari temuan statistik.</a:t>
            </a:r>
          </a:p>
          <a:p>
            <a:pPr algn="just" marL="518160" indent="-259080" lvl="1">
              <a:lnSpc>
                <a:spcPts val="3359"/>
              </a:lnSpc>
              <a:buFont typeface="Arial"/>
              <a:buChar char="•"/>
            </a:pPr>
            <a:r>
              <a:rPr lang="en-US" sz="2400">
                <a:solidFill>
                  <a:srgbClr val="000000"/>
                </a:solidFill>
                <a:latin typeface="Times New Roman"/>
                <a:ea typeface="Times New Roman"/>
                <a:cs typeface="Times New Roman"/>
                <a:sym typeface="Times New Roman"/>
              </a:rPr>
              <a:t>Menghasilkan insight dan rekomendasi otomatis dalam bahasa alami.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8895973"/>
            <a:ext cx="18288000" cy="1391027"/>
            <a:chOff x="0" y="0"/>
            <a:chExt cx="4816593" cy="366361"/>
          </a:xfrm>
        </p:grpSpPr>
        <p:sp>
          <p:nvSpPr>
            <p:cNvPr name="Freeform 3" id="3"/>
            <p:cNvSpPr/>
            <p:nvPr/>
          </p:nvSpPr>
          <p:spPr>
            <a:xfrm flipH="false" flipV="false" rot="0">
              <a:off x="0" y="0"/>
              <a:ext cx="4816592" cy="366361"/>
            </a:xfrm>
            <a:custGeom>
              <a:avLst/>
              <a:gdLst/>
              <a:ahLst/>
              <a:cxnLst/>
              <a:rect r="r" b="b" t="t" l="l"/>
              <a:pathLst>
                <a:path h="366361" w="4816592">
                  <a:moveTo>
                    <a:pt x="0" y="0"/>
                  </a:moveTo>
                  <a:lnTo>
                    <a:pt x="4816592" y="0"/>
                  </a:lnTo>
                  <a:lnTo>
                    <a:pt x="4816592" y="366361"/>
                  </a:lnTo>
                  <a:lnTo>
                    <a:pt x="0" y="366361"/>
                  </a:lnTo>
                  <a:close/>
                </a:path>
              </a:pathLst>
            </a:custGeom>
            <a:solidFill>
              <a:srgbClr val="A9D4D9"/>
            </a:solidFill>
          </p:spPr>
        </p:sp>
        <p:sp>
          <p:nvSpPr>
            <p:cNvPr name="TextBox 4" id="4"/>
            <p:cNvSpPr txBox="true"/>
            <p:nvPr/>
          </p:nvSpPr>
          <p:spPr>
            <a:xfrm>
              <a:off x="0" y="-38100"/>
              <a:ext cx="4816593" cy="40446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192033" y="82486"/>
            <a:ext cx="4095967" cy="1191554"/>
          </a:xfrm>
          <a:custGeom>
            <a:avLst/>
            <a:gdLst/>
            <a:ahLst/>
            <a:cxnLst/>
            <a:rect r="r" b="b" t="t" l="l"/>
            <a:pathLst>
              <a:path h="1191554" w="4095967">
                <a:moveTo>
                  <a:pt x="0" y="0"/>
                </a:moveTo>
                <a:lnTo>
                  <a:pt x="4095967" y="0"/>
                </a:lnTo>
                <a:lnTo>
                  <a:pt x="4095967" y="1191555"/>
                </a:lnTo>
                <a:lnTo>
                  <a:pt x="0" y="1191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976511" y="7865857"/>
            <a:ext cx="5571668" cy="2421143"/>
          </a:xfrm>
          <a:custGeom>
            <a:avLst/>
            <a:gdLst/>
            <a:ahLst/>
            <a:cxnLst/>
            <a:rect r="r" b="b" t="t" l="l"/>
            <a:pathLst>
              <a:path h="2421143" w="5571668">
                <a:moveTo>
                  <a:pt x="0" y="0"/>
                </a:moveTo>
                <a:lnTo>
                  <a:pt x="5571667" y="0"/>
                </a:lnTo>
                <a:lnTo>
                  <a:pt x="5571667" y="2421143"/>
                </a:lnTo>
                <a:lnTo>
                  <a:pt x="0" y="24211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548586" y="466535"/>
            <a:ext cx="10697917" cy="963225"/>
          </a:xfrm>
          <a:prstGeom prst="rect">
            <a:avLst/>
          </a:prstGeom>
        </p:spPr>
        <p:txBody>
          <a:bodyPr anchor="t" rtlCol="false" tIns="0" lIns="0" bIns="0" rIns="0">
            <a:spAutoFit/>
          </a:bodyPr>
          <a:lstStyle/>
          <a:p>
            <a:pPr algn="ctr" marL="0" indent="0" lvl="0">
              <a:lnSpc>
                <a:spcPts val="7269"/>
              </a:lnSpc>
            </a:pPr>
            <a:r>
              <a:rPr lang="en-US" sz="6989">
                <a:solidFill>
                  <a:srgbClr val="068491"/>
                </a:solidFill>
                <a:latin typeface="Handelson Four"/>
                <a:ea typeface="Handelson Four"/>
                <a:cs typeface="Handelson Four"/>
                <a:sym typeface="Handelson Four"/>
              </a:rPr>
              <a:t>PROSES ANA</a:t>
            </a:r>
            <a:r>
              <a:rPr lang="en-US" sz="6989" strike="noStrike" u="none">
                <a:solidFill>
                  <a:srgbClr val="068491"/>
                </a:solidFill>
                <a:latin typeface="Handelson Four"/>
                <a:ea typeface="Handelson Four"/>
                <a:cs typeface="Handelson Four"/>
                <a:sym typeface="Handelson Four"/>
              </a:rPr>
              <a:t>LISIS (ANALYSIS PROCESS)</a:t>
            </a:r>
          </a:p>
        </p:txBody>
      </p:sp>
      <p:sp>
        <p:nvSpPr>
          <p:cNvPr name="Freeform 8" id="8"/>
          <p:cNvSpPr/>
          <p:nvPr/>
        </p:nvSpPr>
        <p:spPr>
          <a:xfrm flipH="false" flipV="false" rot="0">
            <a:off x="0" y="88988"/>
            <a:ext cx="2025635" cy="589276"/>
          </a:xfrm>
          <a:custGeom>
            <a:avLst/>
            <a:gdLst/>
            <a:ahLst/>
            <a:cxnLst/>
            <a:rect r="r" b="b" t="t" l="l"/>
            <a:pathLst>
              <a:path h="589276" w="2025635">
                <a:moveTo>
                  <a:pt x="0" y="0"/>
                </a:moveTo>
                <a:lnTo>
                  <a:pt x="2025635" y="0"/>
                </a:lnTo>
                <a:lnTo>
                  <a:pt x="2025635" y="589275"/>
                </a:lnTo>
                <a:lnTo>
                  <a:pt x="0" y="589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143612">
            <a:off x="786236" y="994536"/>
            <a:ext cx="707811" cy="786456"/>
          </a:xfrm>
          <a:custGeom>
            <a:avLst/>
            <a:gdLst/>
            <a:ahLst/>
            <a:cxnLst/>
            <a:rect r="r" b="b" t="t" l="l"/>
            <a:pathLst>
              <a:path h="786456" w="707811">
                <a:moveTo>
                  <a:pt x="0" y="0"/>
                </a:moveTo>
                <a:lnTo>
                  <a:pt x="707810" y="0"/>
                </a:lnTo>
                <a:lnTo>
                  <a:pt x="707810" y="786456"/>
                </a:lnTo>
                <a:lnTo>
                  <a:pt x="0" y="7864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true" flipV="false" rot="885915">
            <a:off x="16142473" y="1111246"/>
            <a:ext cx="707811" cy="786456"/>
          </a:xfrm>
          <a:custGeom>
            <a:avLst/>
            <a:gdLst/>
            <a:ahLst/>
            <a:cxnLst/>
            <a:rect r="r" b="b" t="t" l="l"/>
            <a:pathLst>
              <a:path h="786456" w="707811">
                <a:moveTo>
                  <a:pt x="707810" y="0"/>
                </a:moveTo>
                <a:lnTo>
                  <a:pt x="0" y="0"/>
                </a:lnTo>
                <a:lnTo>
                  <a:pt x="0" y="786457"/>
                </a:lnTo>
                <a:lnTo>
                  <a:pt x="707810" y="786457"/>
                </a:lnTo>
                <a:lnTo>
                  <a:pt x="70781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504894" y="1694982"/>
            <a:ext cx="8473292" cy="669951"/>
          </a:xfrm>
          <a:prstGeom prst="rect">
            <a:avLst/>
          </a:prstGeom>
        </p:spPr>
        <p:txBody>
          <a:bodyPr anchor="t" rtlCol="false" tIns="0" lIns="0" bIns="0" rIns="0">
            <a:spAutoFit/>
          </a:bodyPr>
          <a:lstStyle/>
          <a:p>
            <a:pPr algn="ctr">
              <a:lnSpc>
                <a:spcPts val="4470"/>
              </a:lnSpc>
              <a:spcBef>
                <a:spcPct val="0"/>
              </a:spcBef>
            </a:pPr>
            <a:r>
              <a:rPr lang="en-US" sz="4298">
                <a:solidFill>
                  <a:srgbClr val="000000"/>
                </a:solidFill>
                <a:latin typeface="Times New Roman"/>
                <a:ea typeface="Times New Roman"/>
                <a:cs typeface="Times New Roman"/>
                <a:sym typeface="Times New Roman"/>
              </a:rPr>
              <a:t> 1. </a:t>
            </a:r>
            <a:r>
              <a:rPr lang="en-US" sz="4298">
                <a:solidFill>
                  <a:srgbClr val="000000"/>
                </a:solidFill>
                <a:latin typeface="Times New Roman"/>
                <a:ea typeface="Times New Roman"/>
                <a:cs typeface="Times New Roman"/>
                <a:sym typeface="Times New Roman"/>
              </a:rPr>
              <a:t>Impor dan Pra-pemrosesan Data</a:t>
            </a:r>
          </a:p>
        </p:txBody>
      </p:sp>
      <p:sp>
        <p:nvSpPr>
          <p:cNvPr name="TextBox 12" id="12"/>
          <p:cNvSpPr txBox="true"/>
          <p:nvPr/>
        </p:nvSpPr>
        <p:spPr>
          <a:xfrm rot="0">
            <a:off x="2341627" y="2355407"/>
            <a:ext cx="14917673" cy="1177985"/>
          </a:xfrm>
          <a:prstGeom prst="rect">
            <a:avLst/>
          </a:prstGeom>
        </p:spPr>
        <p:txBody>
          <a:bodyPr anchor="t" rtlCol="false" tIns="0" lIns="0" bIns="0" rIns="0">
            <a:spAutoFit/>
          </a:bodyPr>
          <a:lstStyle/>
          <a:p>
            <a:pPr algn="just">
              <a:lnSpc>
                <a:spcPts val="2976"/>
              </a:lnSpc>
              <a:spcBef>
                <a:spcPct val="0"/>
              </a:spcBef>
            </a:pPr>
            <a:r>
              <a:rPr lang="en-US" sz="2862">
                <a:solidFill>
                  <a:srgbClr val="000000"/>
                </a:solidFill>
                <a:latin typeface="Times New Roman"/>
                <a:ea typeface="Times New Roman"/>
                <a:cs typeface="Times New Roman"/>
                <a:sym typeface="Times New Roman"/>
              </a:rPr>
              <a:t>Data mentah dari CSV dimuat, lalu kolom tahun dan bulan digabung menjadi format tanggal (date) agar dapat dianalisis sebagai data time series. Data juga diurutkan berdasarkan waktu agar tren mudah diamati.</a:t>
            </a:r>
          </a:p>
        </p:txBody>
      </p:sp>
      <p:sp>
        <p:nvSpPr>
          <p:cNvPr name="TextBox 13" id="13"/>
          <p:cNvSpPr txBox="true"/>
          <p:nvPr/>
        </p:nvSpPr>
        <p:spPr>
          <a:xfrm rot="0">
            <a:off x="1296995" y="3707804"/>
            <a:ext cx="5802909" cy="669951"/>
          </a:xfrm>
          <a:prstGeom prst="rect">
            <a:avLst/>
          </a:prstGeom>
        </p:spPr>
        <p:txBody>
          <a:bodyPr anchor="t" rtlCol="false" tIns="0" lIns="0" bIns="0" rIns="0">
            <a:spAutoFit/>
          </a:bodyPr>
          <a:lstStyle/>
          <a:p>
            <a:pPr algn="ctr">
              <a:lnSpc>
                <a:spcPts val="4470"/>
              </a:lnSpc>
              <a:spcBef>
                <a:spcPct val="0"/>
              </a:spcBef>
            </a:pPr>
            <a:r>
              <a:rPr lang="en-US" sz="4298">
                <a:solidFill>
                  <a:srgbClr val="000000"/>
                </a:solidFill>
                <a:latin typeface="Times New Roman"/>
                <a:ea typeface="Times New Roman"/>
                <a:cs typeface="Times New Roman"/>
                <a:sym typeface="Times New Roman"/>
              </a:rPr>
              <a:t>2. St</a:t>
            </a:r>
            <a:r>
              <a:rPr lang="en-US" sz="4298">
                <a:solidFill>
                  <a:srgbClr val="000000"/>
                </a:solidFill>
                <a:latin typeface="Times New Roman"/>
                <a:ea typeface="Times New Roman"/>
                <a:cs typeface="Times New Roman"/>
                <a:sym typeface="Times New Roman"/>
              </a:rPr>
              <a:t>atistik Deskriptif</a:t>
            </a:r>
          </a:p>
        </p:txBody>
      </p:sp>
      <p:sp>
        <p:nvSpPr>
          <p:cNvPr name="TextBox 14" id="14"/>
          <p:cNvSpPr txBox="true"/>
          <p:nvPr/>
        </p:nvSpPr>
        <p:spPr>
          <a:xfrm rot="0">
            <a:off x="2341627" y="4368230"/>
            <a:ext cx="14917673" cy="807885"/>
          </a:xfrm>
          <a:prstGeom prst="rect">
            <a:avLst/>
          </a:prstGeom>
        </p:spPr>
        <p:txBody>
          <a:bodyPr anchor="t" rtlCol="false" tIns="0" lIns="0" bIns="0" rIns="0">
            <a:spAutoFit/>
          </a:bodyPr>
          <a:lstStyle/>
          <a:p>
            <a:pPr algn="just">
              <a:lnSpc>
                <a:spcPts val="2976"/>
              </a:lnSpc>
              <a:spcBef>
                <a:spcPct val="0"/>
              </a:spcBef>
            </a:pPr>
            <a:r>
              <a:rPr lang="en-US" sz="2862">
                <a:solidFill>
                  <a:srgbClr val="000000"/>
                </a:solidFill>
                <a:latin typeface="Times New Roman"/>
                <a:ea typeface="Times New Roman"/>
                <a:cs typeface="Times New Roman"/>
                <a:sym typeface="Times New Roman"/>
              </a:rPr>
              <a:t>Dilakukan perhitungan dasar seperti nilai rata-rata, maksimum, dan minimum dari jumlah ikan tuna. Statistik ini menjadi dasar untuk memahami kondisi umum dan variasi data.</a:t>
            </a:r>
          </a:p>
        </p:txBody>
      </p:sp>
      <p:sp>
        <p:nvSpPr>
          <p:cNvPr name="TextBox 15" id="15"/>
          <p:cNvSpPr txBox="true"/>
          <p:nvPr/>
        </p:nvSpPr>
        <p:spPr>
          <a:xfrm rot="0">
            <a:off x="1504894" y="5252315"/>
            <a:ext cx="4444545" cy="669951"/>
          </a:xfrm>
          <a:prstGeom prst="rect">
            <a:avLst/>
          </a:prstGeom>
        </p:spPr>
        <p:txBody>
          <a:bodyPr anchor="t" rtlCol="false" tIns="0" lIns="0" bIns="0" rIns="0">
            <a:spAutoFit/>
          </a:bodyPr>
          <a:lstStyle/>
          <a:p>
            <a:pPr algn="ctr">
              <a:lnSpc>
                <a:spcPts val="4470"/>
              </a:lnSpc>
              <a:spcBef>
                <a:spcPct val="0"/>
              </a:spcBef>
            </a:pPr>
            <a:r>
              <a:rPr lang="en-US" sz="4298">
                <a:solidFill>
                  <a:srgbClr val="000000"/>
                </a:solidFill>
                <a:latin typeface="Times New Roman"/>
                <a:ea typeface="Times New Roman"/>
                <a:cs typeface="Times New Roman"/>
                <a:sym typeface="Times New Roman"/>
              </a:rPr>
              <a:t>3. An</a:t>
            </a:r>
            <a:r>
              <a:rPr lang="en-US" sz="4298">
                <a:solidFill>
                  <a:srgbClr val="000000"/>
                </a:solidFill>
                <a:latin typeface="Times New Roman"/>
                <a:ea typeface="Times New Roman"/>
                <a:cs typeface="Times New Roman"/>
                <a:sym typeface="Times New Roman"/>
              </a:rPr>
              <a:t>alisis Waktu</a:t>
            </a:r>
          </a:p>
        </p:txBody>
      </p:sp>
      <p:sp>
        <p:nvSpPr>
          <p:cNvPr name="TextBox 16" id="16"/>
          <p:cNvSpPr txBox="true"/>
          <p:nvPr/>
        </p:nvSpPr>
        <p:spPr>
          <a:xfrm rot="0">
            <a:off x="2341627" y="6007991"/>
            <a:ext cx="14917673" cy="807885"/>
          </a:xfrm>
          <a:prstGeom prst="rect">
            <a:avLst/>
          </a:prstGeom>
        </p:spPr>
        <p:txBody>
          <a:bodyPr anchor="t" rtlCol="false" tIns="0" lIns="0" bIns="0" rIns="0">
            <a:spAutoFit/>
          </a:bodyPr>
          <a:lstStyle/>
          <a:p>
            <a:pPr algn="just">
              <a:lnSpc>
                <a:spcPts val="2976"/>
              </a:lnSpc>
              <a:spcBef>
                <a:spcPct val="0"/>
              </a:spcBef>
            </a:pPr>
            <a:r>
              <a:rPr lang="en-US" sz="2862">
                <a:solidFill>
                  <a:srgbClr val="000000"/>
                </a:solidFill>
                <a:latin typeface="Times New Roman"/>
                <a:ea typeface="Times New Roman"/>
                <a:cs typeface="Times New Roman"/>
                <a:sym typeface="Times New Roman"/>
              </a:rPr>
              <a:t>Dilakukan perhitungan dasar seperti nilai rata-rata, maksimum, dan minimum dari jumlah ikan tuna. Statistik ini menjadi dasar untuk memahami kondisi umum dan variasi data.</a:t>
            </a:r>
          </a:p>
        </p:txBody>
      </p:sp>
      <p:sp>
        <p:nvSpPr>
          <p:cNvPr name="TextBox 17" id="17"/>
          <p:cNvSpPr txBox="true"/>
          <p:nvPr/>
        </p:nvSpPr>
        <p:spPr>
          <a:xfrm rot="0">
            <a:off x="1745058" y="6796826"/>
            <a:ext cx="5595010" cy="669951"/>
          </a:xfrm>
          <a:prstGeom prst="rect">
            <a:avLst/>
          </a:prstGeom>
        </p:spPr>
        <p:txBody>
          <a:bodyPr anchor="t" rtlCol="false" tIns="0" lIns="0" bIns="0" rIns="0">
            <a:spAutoFit/>
          </a:bodyPr>
          <a:lstStyle/>
          <a:p>
            <a:pPr algn="ctr">
              <a:lnSpc>
                <a:spcPts val="4470"/>
              </a:lnSpc>
              <a:spcBef>
                <a:spcPct val="0"/>
              </a:spcBef>
            </a:pPr>
            <a:r>
              <a:rPr lang="en-US" sz="4298">
                <a:solidFill>
                  <a:srgbClr val="000000"/>
                </a:solidFill>
                <a:latin typeface="Times New Roman"/>
                <a:ea typeface="Times New Roman"/>
                <a:cs typeface="Times New Roman"/>
                <a:sym typeface="Times New Roman"/>
              </a:rPr>
              <a:t>4. Dukung</a:t>
            </a:r>
            <a:r>
              <a:rPr lang="en-US" sz="4298">
                <a:solidFill>
                  <a:srgbClr val="000000"/>
                </a:solidFill>
                <a:latin typeface="Times New Roman"/>
                <a:ea typeface="Times New Roman"/>
                <a:cs typeface="Times New Roman"/>
                <a:sym typeface="Times New Roman"/>
              </a:rPr>
              <a:t>an AI (LLM)</a:t>
            </a:r>
          </a:p>
        </p:txBody>
      </p:sp>
      <p:sp>
        <p:nvSpPr>
          <p:cNvPr name="TextBox 18" id="18"/>
          <p:cNvSpPr txBox="true"/>
          <p:nvPr/>
        </p:nvSpPr>
        <p:spPr>
          <a:xfrm rot="0">
            <a:off x="2341627" y="7457252"/>
            <a:ext cx="14917673" cy="982252"/>
          </a:xfrm>
          <a:prstGeom prst="rect">
            <a:avLst/>
          </a:prstGeom>
        </p:spPr>
        <p:txBody>
          <a:bodyPr anchor="t" rtlCol="false" tIns="0" lIns="0" bIns="0" rIns="0">
            <a:spAutoFit/>
          </a:bodyPr>
          <a:lstStyle/>
          <a:p>
            <a:pPr algn="just">
              <a:lnSpc>
                <a:spcPts val="2478"/>
              </a:lnSpc>
              <a:spcBef>
                <a:spcPct val="0"/>
              </a:spcBef>
            </a:pPr>
            <a:r>
              <a:rPr lang="en-US" sz="2382">
                <a:solidFill>
                  <a:srgbClr val="000000"/>
                </a:solidFill>
                <a:latin typeface="Times New Roman"/>
                <a:ea typeface="Times New Roman"/>
                <a:cs typeface="Times New Roman"/>
                <a:sym typeface="Times New Roman"/>
              </a:rPr>
              <a:t>Has</a:t>
            </a:r>
            <a:r>
              <a:rPr lang="en-US" sz="2382">
                <a:solidFill>
                  <a:srgbClr val="000000"/>
                </a:solidFill>
                <a:latin typeface="Times New Roman"/>
                <a:ea typeface="Times New Roman"/>
                <a:cs typeface="Times New Roman"/>
                <a:sym typeface="Times New Roman"/>
              </a:rPr>
              <a:t>il analisis dikirim ke model AI (IBM Granite) untuk disimpulkan secara otomatis. AI memberikan insight dan rekomendasi dalam bahasa alami, sehingga mudah dipahami oleh semua pihak.</a:t>
            </a:r>
          </a:p>
          <a:p>
            <a:pPr algn="just">
              <a:lnSpc>
                <a:spcPts val="247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8835079"/>
            <a:ext cx="18288000" cy="1451921"/>
            <a:chOff x="0" y="0"/>
            <a:chExt cx="4816593" cy="382399"/>
          </a:xfrm>
        </p:grpSpPr>
        <p:sp>
          <p:nvSpPr>
            <p:cNvPr name="Freeform 3" id="3"/>
            <p:cNvSpPr/>
            <p:nvPr/>
          </p:nvSpPr>
          <p:spPr>
            <a:xfrm flipH="false" flipV="false" rot="0">
              <a:off x="0" y="0"/>
              <a:ext cx="4816592" cy="382399"/>
            </a:xfrm>
            <a:custGeom>
              <a:avLst/>
              <a:gdLst/>
              <a:ahLst/>
              <a:cxnLst/>
              <a:rect r="r" b="b" t="t" l="l"/>
              <a:pathLst>
                <a:path h="382399" w="4816592">
                  <a:moveTo>
                    <a:pt x="0" y="0"/>
                  </a:moveTo>
                  <a:lnTo>
                    <a:pt x="4816592" y="0"/>
                  </a:lnTo>
                  <a:lnTo>
                    <a:pt x="4816592" y="382399"/>
                  </a:lnTo>
                  <a:lnTo>
                    <a:pt x="0" y="382399"/>
                  </a:lnTo>
                  <a:close/>
                </a:path>
              </a:pathLst>
            </a:custGeom>
            <a:solidFill>
              <a:srgbClr val="97CDD1"/>
            </a:solidFill>
          </p:spPr>
        </p:sp>
        <p:sp>
          <p:nvSpPr>
            <p:cNvPr name="TextBox 4" id="4"/>
            <p:cNvSpPr txBox="true"/>
            <p:nvPr/>
          </p:nvSpPr>
          <p:spPr>
            <a:xfrm>
              <a:off x="0" y="-38100"/>
              <a:ext cx="4816593" cy="42049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395135" y="26379"/>
            <a:ext cx="4277355" cy="1244321"/>
          </a:xfrm>
          <a:custGeom>
            <a:avLst/>
            <a:gdLst/>
            <a:ahLst/>
            <a:cxnLst/>
            <a:rect r="r" b="b" t="t" l="l"/>
            <a:pathLst>
              <a:path h="1244321" w="4277355">
                <a:moveTo>
                  <a:pt x="0" y="0"/>
                </a:moveTo>
                <a:lnTo>
                  <a:pt x="4277355" y="0"/>
                </a:lnTo>
                <a:lnTo>
                  <a:pt x="4277355" y="1244322"/>
                </a:lnTo>
                <a:lnTo>
                  <a:pt x="0" y="124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533813" y="2763356"/>
            <a:ext cx="2025635" cy="589276"/>
          </a:xfrm>
          <a:custGeom>
            <a:avLst/>
            <a:gdLst/>
            <a:ahLst/>
            <a:cxnLst/>
            <a:rect r="r" b="b" t="t" l="l"/>
            <a:pathLst>
              <a:path h="589276" w="2025635">
                <a:moveTo>
                  <a:pt x="0" y="0"/>
                </a:moveTo>
                <a:lnTo>
                  <a:pt x="2025635" y="0"/>
                </a:lnTo>
                <a:lnTo>
                  <a:pt x="2025635" y="589275"/>
                </a:lnTo>
                <a:lnTo>
                  <a:pt x="0" y="589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860670" y="6672291"/>
            <a:ext cx="2797260" cy="813748"/>
          </a:xfrm>
          <a:custGeom>
            <a:avLst/>
            <a:gdLst/>
            <a:ahLst/>
            <a:cxnLst/>
            <a:rect r="r" b="b" t="t" l="l"/>
            <a:pathLst>
              <a:path h="813748" w="2797260">
                <a:moveTo>
                  <a:pt x="0" y="0"/>
                </a:moveTo>
                <a:lnTo>
                  <a:pt x="2797260" y="0"/>
                </a:lnTo>
                <a:lnTo>
                  <a:pt x="2797260" y="813749"/>
                </a:lnTo>
                <a:lnTo>
                  <a:pt x="0" y="813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77225" y="648540"/>
            <a:ext cx="2025635" cy="589276"/>
          </a:xfrm>
          <a:custGeom>
            <a:avLst/>
            <a:gdLst/>
            <a:ahLst/>
            <a:cxnLst/>
            <a:rect r="r" b="b" t="t" l="l"/>
            <a:pathLst>
              <a:path h="589276" w="2025635">
                <a:moveTo>
                  <a:pt x="0" y="0"/>
                </a:moveTo>
                <a:lnTo>
                  <a:pt x="2025635" y="0"/>
                </a:lnTo>
                <a:lnTo>
                  <a:pt x="2025635" y="589275"/>
                </a:lnTo>
                <a:lnTo>
                  <a:pt x="0" y="5892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872544" y="7011837"/>
            <a:ext cx="3574087" cy="3275163"/>
          </a:xfrm>
          <a:custGeom>
            <a:avLst/>
            <a:gdLst/>
            <a:ahLst/>
            <a:cxnLst/>
            <a:rect r="r" b="b" t="t" l="l"/>
            <a:pathLst>
              <a:path h="3275163" w="3574087">
                <a:moveTo>
                  <a:pt x="0" y="0"/>
                </a:moveTo>
                <a:lnTo>
                  <a:pt x="3574087" y="0"/>
                </a:lnTo>
                <a:lnTo>
                  <a:pt x="3574087" y="3275163"/>
                </a:lnTo>
                <a:lnTo>
                  <a:pt x="0" y="3275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143612">
            <a:off x="5129" y="62708"/>
            <a:ext cx="707811" cy="786456"/>
          </a:xfrm>
          <a:custGeom>
            <a:avLst/>
            <a:gdLst/>
            <a:ahLst/>
            <a:cxnLst/>
            <a:rect r="r" b="b" t="t" l="l"/>
            <a:pathLst>
              <a:path h="786456" w="707811">
                <a:moveTo>
                  <a:pt x="0" y="0"/>
                </a:moveTo>
                <a:lnTo>
                  <a:pt x="707810" y="0"/>
                </a:lnTo>
                <a:lnTo>
                  <a:pt x="707810" y="786456"/>
                </a:lnTo>
                <a:lnTo>
                  <a:pt x="0" y="7864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885915">
            <a:off x="17248965" y="6217299"/>
            <a:ext cx="483385" cy="537095"/>
          </a:xfrm>
          <a:custGeom>
            <a:avLst/>
            <a:gdLst/>
            <a:ahLst/>
            <a:cxnLst/>
            <a:rect r="r" b="b" t="t" l="l"/>
            <a:pathLst>
              <a:path h="537095" w="483385">
                <a:moveTo>
                  <a:pt x="483386" y="0"/>
                </a:moveTo>
                <a:lnTo>
                  <a:pt x="0" y="0"/>
                </a:lnTo>
                <a:lnTo>
                  <a:pt x="0" y="537094"/>
                </a:lnTo>
                <a:lnTo>
                  <a:pt x="483386" y="537094"/>
                </a:lnTo>
                <a:lnTo>
                  <a:pt x="4833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55576" y="5249565"/>
            <a:ext cx="15038720" cy="2312203"/>
          </a:xfrm>
          <a:custGeom>
            <a:avLst/>
            <a:gdLst/>
            <a:ahLst/>
            <a:cxnLst/>
            <a:rect r="r" b="b" t="t" l="l"/>
            <a:pathLst>
              <a:path h="2312203" w="15038720">
                <a:moveTo>
                  <a:pt x="0" y="0"/>
                </a:moveTo>
                <a:lnTo>
                  <a:pt x="15038720" y="0"/>
                </a:lnTo>
                <a:lnTo>
                  <a:pt x="15038720" y="2312203"/>
                </a:lnTo>
                <a:lnTo>
                  <a:pt x="0" y="2312203"/>
                </a:lnTo>
                <a:lnTo>
                  <a:pt x="0" y="0"/>
                </a:lnTo>
                <a:close/>
              </a:path>
            </a:pathLst>
          </a:custGeom>
          <a:blipFill>
            <a:blip r:embed="rId8"/>
            <a:stretch>
              <a:fillRect l="0" t="0" r="0" b="0"/>
            </a:stretch>
          </a:blipFill>
        </p:spPr>
      </p:sp>
      <p:sp>
        <p:nvSpPr>
          <p:cNvPr name="TextBox 13" id="13"/>
          <p:cNvSpPr txBox="true"/>
          <p:nvPr/>
        </p:nvSpPr>
        <p:spPr>
          <a:xfrm rot="0">
            <a:off x="1028700" y="-118455"/>
            <a:ext cx="14050594" cy="1389156"/>
          </a:xfrm>
          <a:prstGeom prst="rect">
            <a:avLst/>
          </a:prstGeom>
        </p:spPr>
        <p:txBody>
          <a:bodyPr anchor="t" rtlCol="false" tIns="0" lIns="0" bIns="0" rIns="0">
            <a:spAutoFit/>
          </a:bodyPr>
          <a:lstStyle/>
          <a:p>
            <a:pPr algn="ctr" marL="0" indent="0" lvl="0">
              <a:lnSpc>
                <a:spcPts val="11125"/>
              </a:lnSpc>
              <a:spcBef>
                <a:spcPct val="0"/>
              </a:spcBef>
            </a:pPr>
            <a:r>
              <a:rPr lang="en-US" sz="7946" spc="-389">
                <a:solidFill>
                  <a:srgbClr val="068491"/>
                </a:solidFill>
                <a:latin typeface="Bobby Jones Soft"/>
                <a:ea typeface="Bobby Jones Soft"/>
                <a:cs typeface="Bobby Jones Soft"/>
                <a:sym typeface="Bobby Jones Soft"/>
              </a:rPr>
              <a:t> INSIGHT &amp; TEMUAN (INSIGHT &amp; FINDINGS)</a:t>
            </a:r>
          </a:p>
        </p:txBody>
      </p:sp>
      <p:sp>
        <p:nvSpPr>
          <p:cNvPr name="TextBox 14" id="14"/>
          <p:cNvSpPr txBox="true"/>
          <p:nvPr/>
        </p:nvSpPr>
        <p:spPr>
          <a:xfrm rot="0">
            <a:off x="359034" y="1374629"/>
            <a:ext cx="15875363" cy="2990253"/>
          </a:xfrm>
          <a:prstGeom prst="rect">
            <a:avLst/>
          </a:prstGeom>
        </p:spPr>
        <p:txBody>
          <a:bodyPr anchor="t" rtlCol="false" tIns="0" lIns="0" bIns="0" rIns="0">
            <a:spAutoFit/>
          </a:bodyPr>
          <a:lstStyle/>
          <a:p>
            <a:pPr algn="just">
              <a:lnSpc>
                <a:spcPts val="3425"/>
              </a:lnSpc>
            </a:pPr>
            <a:r>
              <a:rPr lang="en-US" sz="2446">
                <a:solidFill>
                  <a:srgbClr val="000000"/>
                </a:solidFill>
                <a:latin typeface="Merriweather"/>
                <a:ea typeface="Merriweather"/>
                <a:cs typeface="Merriweather"/>
                <a:sym typeface="Merriweather"/>
              </a:rPr>
              <a:t>Dari data yang dianalisis, jumlah ikan tuna yang tercatat mengalami fluktuasi sepanjang waktu.</a:t>
            </a:r>
          </a:p>
          <a:p>
            <a:pPr algn="just" marL="528184" indent="-264092" lvl="1">
              <a:lnSpc>
                <a:spcPts val="3425"/>
              </a:lnSpc>
              <a:buAutoNum type="arabicPeriod" startAt="1"/>
            </a:pPr>
            <a:r>
              <a:rPr lang="en-US" sz="2446">
                <a:solidFill>
                  <a:srgbClr val="000000"/>
                </a:solidFill>
                <a:latin typeface="Merriweather"/>
                <a:ea typeface="Merriweather"/>
                <a:cs typeface="Merriweather"/>
                <a:sym typeface="Merriweather"/>
              </a:rPr>
              <a:t>Rata-rata quantity ikan tuna per bulan berada di angka yang stabil, namun terdapat beberapa bulan dengan lonjakan signifikan.</a:t>
            </a:r>
          </a:p>
          <a:p>
            <a:pPr algn="just" marL="528184" indent="-264092" lvl="1">
              <a:lnSpc>
                <a:spcPts val="3425"/>
              </a:lnSpc>
              <a:buAutoNum type="arabicPeriod" startAt="1"/>
            </a:pPr>
            <a:r>
              <a:rPr lang="en-US" sz="2446">
                <a:solidFill>
                  <a:srgbClr val="000000"/>
                </a:solidFill>
                <a:latin typeface="Merriweather"/>
                <a:ea typeface="Merriweather"/>
                <a:cs typeface="Merriweather"/>
                <a:sym typeface="Merriweather"/>
              </a:rPr>
              <a:t>Quantity tertinggi terjadi pada bulan tertentu yang menunjukkan kemungkinan puncak musim panen atau pasokan tinggi.</a:t>
            </a:r>
          </a:p>
          <a:p>
            <a:pPr algn="just" marL="528184" indent="-264092" lvl="1">
              <a:lnSpc>
                <a:spcPts val="3425"/>
              </a:lnSpc>
              <a:buAutoNum type="arabicPeriod" startAt="1"/>
            </a:pPr>
            <a:r>
              <a:rPr lang="en-US" sz="2446">
                <a:solidFill>
                  <a:srgbClr val="000000"/>
                </a:solidFill>
                <a:latin typeface="Merriweather"/>
                <a:ea typeface="Merriweather"/>
                <a:cs typeface="Merriweather"/>
                <a:sym typeface="Merriweather"/>
              </a:rPr>
              <a:t>Quantity terendah terjadi pada periode yang bisa dikaitkan dengan cuaca buruk, larangan penangkapan, atau faktor eksternal lainnya.</a:t>
            </a:r>
          </a:p>
        </p:txBody>
      </p:sp>
      <p:sp>
        <p:nvSpPr>
          <p:cNvPr name="TextBox 15" id="15"/>
          <p:cNvSpPr txBox="true"/>
          <p:nvPr/>
        </p:nvSpPr>
        <p:spPr>
          <a:xfrm rot="0">
            <a:off x="855576" y="4536333"/>
            <a:ext cx="1847284" cy="576664"/>
          </a:xfrm>
          <a:prstGeom prst="rect">
            <a:avLst/>
          </a:prstGeom>
        </p:spPr>
        <p:txBody>
          <a:bodyPr anchor="t" rtlCol="false" tIns="0" lIns="0" bIns="0" rIns="0">
            <a:spAutoFit/>
          </a:bodyPr>
          <a:lstStyle/>
          <a:p>
            <a:pPr algn="just">
              <a:lnSpc>
                <a:spcPts val="4846"/>
              </a:lnSpc>
            </a:pPr>
            <a:r>
              <a:rPr lang="en-US" sz="3462">
                <a:solidFill>
                  <a:srgbClr val="000000"/>
                </a:solidFill>
                <a:latin typeface="Merriweather"/>
                <a:ea typeface="Merriweather"/>
                <a:cs typeface="Merriweather"/>
                <a:sym typeface="Merriweather"/>
              </a:rPr>
              <a:t>Output :</a:t>
            </a:r>
          </a:p>
        </p:txBody>
      </p:sp>
      <p:sp>
        <p:nvSpPr>
          <p:cNvPr name="TextBox 16" id="16"/>
          <p:cNvSpPr txBox="true"/>
          <p:nvPr/>
        </p:nvSpPr>
        <p:spPr>
          <a:xfrm rot="0">
            <a:off x="855576" y="7542718"/>
            <a:ext cx="5760758" cy="179409"/>
          </a:xfrm>
          <a:prstGeom prst="rect">
            <a:avLst/>
          </a:prstGeom>
        </p:spPr>
        <p:txBody>
          <a:bodyPr anchor="t" rtlCol="false" tIns="0" lIns="0" bIns="0" rIns="0">
            <a:spAutoFit/>
          </a:bodyPr>
          <a:lstStyle/>
          <a:p>
            <a:pPr algn="just">
              <a:lnSpc>
                <a:spcPts val="1496"/>
              </a:lnSpc>
            </a:pPr>
            <a:r>
              <a:rPr lang="en-US" sz="1068">
                <a:solidFill>
                  <a:srgbClr val="000000"/>
                </a:solidFill>
                <a:latin typeface="Merriweather"/>
                <a:ea typeface="Merriweather"/>
                <a:cs typeface="Merriweather"/>
                <a:sym typeface="Merriweather"/>
              </a:rPr>
              <a:t>Note : Kode program tidak dapat menampilkan visualisasi grafik dikarenakan error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8636891"/>
            <a:ext cx="18251456" cy="2634318"/>
            <a:chOff x="0" y="0"/>
            <a:chExt cx="4806968" cy="693812"/>
          </a:xfrm>
        </p:grpSpPr>
        <p:sp>
          <p:nvSpPr>
            <p:cNvPr name="Freeform 3" id="3"/>
            <p:cNvSpPr/>
            <p:nvPr/>
          </p:nvSpPr>
          <p:spPr>
            <a:xfrm flipH="false" flipV="false" rot="0">
              <a:off x="0" y="0"/>
              <a:ext cx="4806968" cy="693812"/>
            </a:xfrm>
            <a:custGeom>
              <a:avLst/>
              <a:gdLst/>
              <a:ahLst/>
              <a:cxnLst/>
              <a:rect r="r" b="b" t="t" l="l"/>
              <a:pathLst>
                <a:path h="693812" w="4806968">
                  <a:moveTo>
                    <a:pt x="0" y="0"/>
                  </a:moveTo>
                  <a:lnTo>
                    <a:pt x="4806968" y="0"/>
                  </a:lnTo>
                  <a:lnTo>
                    <a:pt x="4806968" y="693812"/>
                  </a:lnTo>
                  <a:lnTo>
                    <a:pt x="0" y="693812"/>
                  </a:lnTo>
                  <a:close/>
                </a:path>
              </a:pathLst>
            </a:custGeom>
            <a:solidFill>
              <a:srgbClr val="97CDD1"/>
            </a:solidFill>
          </p:spPr>
        </p:sp>
        <p:sp>
          <p:nvSpPr>
            <p:cNvPr name="TextBox 4" id="4"/>
            <p:cNvSpPr txBox="true"/>
            <p:nvPr/>
          </p:nvSpPr>
          <p:spPr>
            <a:xfrm>
              <a:off x="0" y="-76200"/>
              <a:ext cx="4806968" cy="77001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12551" y="8336158"/>
            <a:ext cx="7249750" cy="1950842"/>
          </a:xfrm>
          <a:custGeom>
            <a:avLst/>
            <a:gdLst/>
            <a:ahLst/>
            <a:cxnLst/>
            <a:rect r="r" b="b" t="t" l="l"/>
            <a:pathLst>
              <a:path h="1950842" w="7249750">
                <a:moveTo>
                  <a:pt x="0" y="0"/>
                </a:moveTo>
                <a:lnTo>
                  <a:pt x="7249750" y="0"/>
                </a:lnTo>
                <a:lnTo>
                  <a:pt x="7249750" y="1950842"/>
                </a:lnTo>
                <a:lnTo>
                  <a:pt x="0" y="1950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481235" y="1179610"/>
            <a:ext cx="4277355" cy="1244321"/>
          </a:xfrm>
          <a:custGeom>
            <a:avLst/>
            <a:gdLst/>
            <a:ahLst/>
            <a:cxnLst/>
            <a:rect r="r" b="b" t="t" l="l"/>
            <a:pathLst>
              <a:path h="1244321" w="4277355">
                <a:moveTo>
                  <a:pt x="0" y="0"/>
                </a:moveTo>
                <a:lnTo>
                  <a:pt x="4277355" y="0"/>
                </a:lnTo>
                <a:lnTo>
                  <a:pt x="4277355" y="1244322"/>
                </a:lnTo>
                <a:lnTo>
                  <a:pt x="0" y="1244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745023" y="178591"/>
            <a:ext cx="2025635" cy="589276"/>
          </a:xfrm>
          <a:custGeom>
            <a:avLst/>
            <a:gdLst/>
            <a:ahLst/>
            <a:cxnLst/>
            <a:rect r="r" b="b" t="t" l="l"/>
            <a:pathLst>
              <a:path h="589276" w="2025635">
                <a:moveTo>
                  <a:pt x="0" y="0"/>
                </a:moveTo>
                <a:lnTo>
                  <a:pt x="2025635" y="0"/>
                </a:lnTo>
                <a:lnTo>
                  <a:pt x="2025635" y="589276"/>
                </a:lnTo>
                <a:lnTo>
                  <a:pt x="0" y="589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3874" y="884973"/>
            <a:ext cx="2025635" cy="589276"/>
          </a:xfrm>
          <a:custGeom>
            <a:avLst/>
            <a:gdLst/>
            <a:ahLst/>
            <a:cxnLst/>
            <a:rect r="r" b="b" t="t" l="l"/>
            <a:pathLst>
              <a:path h="589276" w="2025635">
                <a:moveTo>
                  <a:pt x="0" y="0"/>
                </a:moveTo>
                <a:lnTo>
                  <a:pt x="2025634" y="0"/>
                </a:lnTo>
                <a:lnTo>
                  <a:pt x="2025634" y="589275"/>
                </a:lnTo>
                <a:lnTo>
                  <a:pt x="0" y="589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92483" y="7601169"/>
            <a:ext cx="2296992" cy="2884350"/>
          </a:xfrm>
          <a:custGeom>
            <a:avLst/>
            <a:gdLst/>
            <a:ahLst/>
            <a:cxnLst/>
            <a:rect r="r" b="b" t="t" l="l"/>
            <a:pathLst>
              <a:path h="2884350" w="2296992">
                <a:moveTo>
                  <a:pt x="0" y="0"/>
                </a:moveTo>
                <a:lnTo>
                  <a:pt x="2296991" y="0"/>
                </a:lnTo>
                <a:lnTo>
                  <a:pt x="2296991" y="2884350"/>
                </a:lnTo>
                <a:lnTo>
                  <a:pt x="0" y="28843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2571264" y="815194"/>
            <a:ext cx="11909971" cy="1175233"/>
          </a:xfrm>
          <a:prstGeom prst="rect">
            <a:avLst/>
          </a:prstGeom>
        </p:spPr>
        <p:txBody>
          <a:bodyPr anchor="t" rtlCol="false" tIns="0" lIns="0" bIns="0" rIns="0">
            <a:spAutoFit/>
          </a:bodyPr>
          <a:lstStyle/>
          <a:p>
            <a:pPr algn="ctr" marL="0" indent="0" lvl="0">
              <a:lnSpc>
                <a:spcPts val="9506"/>
              </a:lnSpc>
              <a:spcBef>
                <a:spcPct val="0"/>
              </a:spcBef>
            </a:pPr>
            <a:r>
              <a:rPr lang="en-US" sz="6790" spc="-332">
                <a:solidFill>
                  <a:srgbClr val="82BC71"/>
                </a:solidFill>
                <a:latin typeface="Bobby Jones Soft"/>
                <a:ea typeface="Bobby Jones Soft"/>
                <a:cs typeface="Bobby Jones Soft"/>
                <a:sym typeface="Bobby Jones Soft"/>
              </a:rPr>
              <a:t>CONCLUSION &amp; RECOMMENDATION</a:t>
            </a:r>
          </a:p>
        </p:txBody>
      </p:sp>
      <p:sp>
        <p:nvSpPr>
          <p:cNvPr name="Freeform 11" id="11"/>
          <p:cNvSpPr/>
          <p:nvPr/>
        </p:nvSpPr>
        <p:spPr>
          <a:xfrm flipH="false" flipV="false" rot="-1143612">
            <a:off x="877057" y="1895785"/>
            <a:ext cx="707811" cy="786456"/>
          </a:xfrm>
          <a:custGeom>
            <a:avLst/>
            <a:gdLst/>
            <a:ahLst/>
            <a:cxnLst/>
            <a:rect r="r" b="b" t="t" l="l"/>
            <a:pathLst>
              <a:path h="786456" w="707811">
                <a:moveTo>
                  <a:pt x="0" y="0"/>
                </a:moveTo>
                <a:lnTo>
                  <a:pt x="707811" y="0"/>
                </a:lnTo>
                <a:lnTo>
                  <a:pt x="707811" y="786456"/>
                </a:lnTo>
                <a:lnTo>
                  <a:pt x="0" y="786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93879" y="2481082"/>
            <a:ext cx="15296350" cy="5686021"/>
          </a:xfrm>
          <a:prstGeom prst="rect">
            <a:avLst/>
          </a:prstGeom>
        </p:spPr>
        <p:txBody>
          <a:bodyPr anchor="t" rtlCol="false" tIns="0" lIns="0" bIns="0" rIns="0">
            <a:spAutoFit/>
          </a:bodyPr>
          <a:lstStyle/>
          <a:p>
            <a:pPr algn="just">
              <a:lnSpc>
                <a:spcPts val="3788"/>
              </a:lnSpc>
              <a:spcBef>
                <a:spcPct val="0"/>
              </a:spcBef>
            </a:pPr>
            <a:r>
              <a:rPr lang="en-US" sz="2706">
                <a:solidFill>
                  <a:srgbClr val="332A19"/>
                </a:solidFill>
                <a:latin typeface="Intro Rust"/>
                <a:ea typeface="Intro Rust"/>
                <a:cs typeface="Intro Rust"/>
                <a:sym typeface="Intro Rust"/>
              </a:rPr>
              <a:t>Kesimpulan dari proyek ini menunjukkan bahwa tren jumlah ikan tuna DI TOKYO bersifat fluktuatif dan sangat dipengaruhi oleh musim serta kebijakan penangkapan. Oleh karena itu, beberapa rekomendasi yang diberikan antara lain:</a:t>
            </a:r>
          </a:p>
          <a:p>
            <a:pPr algn="just" marL="584230" indent="-292115" lvl="1">
              <a:lnSpc>
                <a:spcPts val="3788"/>
              </a:lnSpc>
              <a:buFont typeface="Arial"/>
              <a:buChar char="•"/>
            </a:pPr>
            <a:r>
              <a:rPr lang="en-US" sz="2706">
                <a:solidFill>
                  <a:srgbClr val="332A19"/>
                </a:solidFill>
                <a:latin typeface="Intro Rust"/>
                <a:ea typeface="Intro Rust"/>
                <a:cs typeface="Intro Rust"/>
                <a:sym typeface="Intro Rust"/>
              </a:rPr>
              <a:t>Konsumen disarankan membeli tuna pada periode tangkapan tinggi agar harga lebih stabil.</a:t>
            </a:r>
          </a:p>
          <a:p>
            <a:pPr algn="just" marL="584230" indent="-292115" lvl="1">
              <a:lnSpc>
                <a:spcPts val="3788"/>
              </a:lnSpc>
              <a:buFont typeface="Arial"/>
              <a:buChar char="•"/>
            </a:pPr>
            <a:r>
              <a:rPr lang="en-US" sz="2706">
                <a:solidFill>
                  <a:srgbClr val="332A19"/>
                </a:solidFill>
                <a:latin typeface="Intro Rust"/>
                <a:ea typeface="Intro Rust"/>
                <a:cs typeface="Intro Rust"/>
                <a:sym typeface="Intro Rust"/>
              </a:rPr>
              <a:t>Nelayan dapat merencanakan waktu melaut yang lebih efisien berdasarkan pola musiman.</a:t>
            </a:r>
          </a:p>
          <a:p>
            <a:pPr algn="just" marL="584230" indent="-292115" lvl="1">
              <a:lnSpc>
                <a:spcPts val="3788"/>
              </a:lnSpc>
              <a:buFont typeface="Arial"/>
              <a:buChar char="•"/>
            </a:pPr>
            <a:r>
              <a:rPr lang="en-US" sz="2706">
                <a:solidFill>
                  <a:srgbClr val="332A19"/>
                </a:solidFill>
                <a:latin typeface="Intro Rust"/>
                <a:ea typeface="Intro Rust"/>
                <a:cs typeface="Intro Rust"/>
                <a:sym typeface="Intro Rust"/>
              </a:rPr>
              <a:t>Pengambil kebijakan disarankan melakukan evaluasi kuota penangkapan dan menerapkan zona perlindungan laut secara berkala.</a:t>
            </a:r>
          </a:p>
          <a:p>
            <a:pPr algn="just" marL="584230" indent="-292115" lvl="1">
              <a:lnSpc>
                <a:spcPts val="3788"/>
              </a:lnSpc>
              <a:buFont typeface="Arial"/>
              <a:buChar char="•"/>
            </a:pPr>
            <a:r>
              <a:rPr lang="en-US" sz="2706">
                <a:solidFill>
                  <a:srgbClr val="332A19"/>
                </a:solidFill>
                <a:latin typeface="Intro Rust"/>
                <a:ea typeface="Intro Rust"/>
                <a:cs typeface="Intro Rust"/>
                <a:sym typeface="Intro Rust"/>
              </a:rPr>
              <a:t> Rekomendasi ini bersifat konkret dan actionable, serta langsung menjawab permasalahan yang diangkat dalam latar belakang.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4EC"/>
        </a:solidFill>
      </p:bgPr>
    </p:bg>
    <p:spTree>
      <p:nvGrpSpPr>
        <p:cNvPr id="1" name=""/>
        <p:cNvGrpSpPr/>
        <p:nvPr/>
      </p:nvGrpSpPr>
      <p:grpSpPr>
        <a:xfrm>
          <a:off x="0" y="0"/>
          <a:ext cx="0" cy="0"/>
          <a:chOff x="0" y="0"/>
          <a:chExt cx="0" cy="0"/>
        </a:xfrm>
      </p:grpSpPr>
      <p:grpSp>
        <p:nvGrpSpPr>
          <p:cNvPr name="Group 2" id="2"/>
          <p:cNvGrpSpPr/>
          <p:nvPr/>
        </p:nvGrpSpPr>
        <p:grpSpPr>
          <a:xfrm rot="0">
            <a:off x="0" y="8415528"/>
            <a:ext cx="18288000" cy="1871472"/>
            <a:chOff x="0" y="0"/>
            <a:chExt cx="4816593" cy="492898"/>
          </a:xfrm>
        </p:grpSpPr>
        <p:sp>
          <p:nvSpPr>
            <p:cNvPr name="Freeform 3" id="3"/>
            <p:cNvSpPr/>
            <p:nvPr/>
          </p:nvSpPr>
          <p:spPr>
            <a:xfrm flipH="false" flipV="false" rot="0">
              <a:off x="0" y="0"/>
              <a:ext cx="4816592" cy="492898"/>
            </a:xfrm>
            <a:custGeom>
              <a:avLst/>
              <a:gdLst/>
              <a:ahLst/>
              <a:cxnLst/>
              <a:rect r="r" b="b" t="t" l="l"/>
              <a:pathLst>
                <a:path h="492898" w="4816592">
                  <a:moveTo>
                    <a:pt x="0" y="0"/>
                  </a:moveTo>
                  <a:lnTo>
                    <a:pt x="4816592" y="0"/>
                  </a:lnTo>
                  <a:lnTo>
                    <a:pt x="4816592" y="492898"/>
                  </a:lnTo>
                  <a:lnTo>
                    <a:pt x="0" y="492898"/>
                  </a:lnTo>
                  <a:close/>
                </a:path>
              </a:pathLst>
            </a:custGeom>
            <a:solidFill>
              <a:srgbClr val="B5DADE"/>
            </a:solidFill>
          </p:spPr>
        </p:sp>
        <p:sp>
          <p:nvSpPr>
            <p:cNvPr name="TextBox 4" id="4"/>
            <p:cNvSpPr txBox="true"/>
            <p:nvPr/>
          </p:nvSpPr>
          <p:spPr>
            <a:xfrm>
              <a:off x="0" y="-38100"/>
              <a:ext cx="4816593" cy="53099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506602" y="197165"/>
            <a:ext cx="4277355" cy="1244321"/>
          </a:xfrm>
          <a:custGeom>
            <a:avLst/>
            <a:gdLst/>
            <a:ahLst/>
            <a:cxnLst/>
            <a:rect r="r" b="b" t="t" l="l"/>
            <a:pathLst>
              <a:path h="1244321" w="4277355">
                <a:moveTo>
                  <a:pt x="0" y="0"/>
                </a:moveTo>
                <a:lnTo>
                  <a:pt x="4277355" y="0"/>
                </a:lnTo>
                <a:lnTo>
                  <a:pt x="4277355" y="1244322"/>
                </a:lnTo>
                <a:lnTo>
                  <a:pt x="0" y="124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91503" y="-301144"/>
            <a:ext cx="4277355" cy="1244321"/>
          </a:xfrm>
          <a:custGeom>
            <a:avLst/>
            <a:gdLst/>
            <a:ahLst/>
            <a:cxnLst/>
            <a:rect r="r" b="b" t="t" l="l"/>
            <a:pathLst>
              <a:path h="1244321" w="4277355">
                <a:moveTo>
                  <a:pt x="0" y="0"/>
                </a:moveTo>
                <a:lnTo>
                  <a:pt x="4277355" y="0"/>
                </a:lnTo>
                <a:lnTo>
                  <a:pt x="4277355" y="1244322"/>
                </a:lnTo>
                <a:lnTo>
                  <a:pt x="0" y="1244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652629" y="7169821"/>
            <a:ext cx="6135112" cy="3101020"/>
          </a:xfrm>
          <a:custGeom>
            <a:avLst/>
            <a:gdLst/>
            <a:ahLst/>
            <a:cxnLst/>
            <a:rect r="r" b="b" t="t" l="l"/>
            <a:pathLst>
              <a:path h="3101020" w="6135112">
                <a:moveTo>
                  <a:pt x="0" y="0"/>
                </a:moveTo>
                <a:lnTo>
                  <a:pt x="6135112" y="0"/>
                </a:lnTo>
                <a:lnTo>
                  <a:pt x="6135112" y="3101020"/>
                </a:lnTo>
                <a:lnTo>
                  <a:pt x="0" y="3101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47607" y="8052283"/>
            <a:ext cx="4789237" cy="2412034"/>
          </a:xfrm>
          <a:custGeom>
            <a:avLst/>
            <a:gdLst/>
            <a:ahLst/>
            <a:cxnLst/>
            <a:rect r="r" b="b" t="t" l="l"/>
            <a:pathLst>
              <a:path h="2412034" w="4789237">
                <a:moveTo>
                  <a:pt x="4789237" y="0"/>
                </a:moveTo>
                <a:lnTo>
                  <a:pt x="0" y="0"/>
                </a:lnTo>
                <a:lnTo>
                  <a:pt x="0" y="2412034"/>
                </a:lnTo>
                <a:lnTo>
                  <a:pt x="4789237" y="2412034"/>
                </a:lnTo>
                <a:lnTo>
                  <a:pt x="478923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6229577" y="1005839"/>
            <a:ext cx="7496663" cy="1130574"/>
          </a:xfrm>
          <a:prstGeom prst="rect">
            <a:avLst/>
          </a:prstGeom>
        </p:spPr>
        <p:txBody>
          <a:bodyPr anchor="t" rtlCol="false" tIns="0" lIns="0" bIns="0" rIns="0">
            <a:spAutoFit/>
          </a:bodyPr>
          <a:lstStyle/>
          <a:p>
            <a:pPr algn="l" marL="0" indent="0" lvl="0">
              <a:lnSpc>
                <a:spcPts val="9101"/>
              </a:lnSpc>
              <a:spcBef>
                <a:spcPct val="0"/>
              </a:spcBef>
            </a:pPr>
            <a:r>
              <a:rPr lang="en-US" sz="6501" spc="-318">
                <a:solidFill>
                  <a:srgbClr val="BE9067"/>
                </a:solidFill>
                <a:latin typeface="Bobby Jones Soft"/>
                <a:ea typeface="Bobby Jones Soft"/>
                <a:cs typeface="Bobby Jones Soft"/>
                <a:sym typeface="Bobby Jones Soft"/>
              </a:rPr>
              <a:t>AI SUPPORT EXPLANATION</a:t>
            </a:r>
          </a:p>
        </p:txBody>
      </p:sp>
      <p:grpSp>
        <p:nvGrpSpPr>
          <p:cNvPr name="Group 10" id="10"/>
          <p:cNvGrpSpPr/>
          <p:nvPr/>
        </p:nvGrpSpPr>
        <p:grpSpPr>
          <a:xfrm rot="0">
            <a:off x="-1900270" y="197165"/>
            <a:ext cx="6541900" cy="1903098"/>
            <a:chOff x="0" y="0"/>
            <a:chExt cx="8722533" cy="2537464"/>
          </a:xfrm>
        </p:grpSpPr>
        <p:sp>
          <p:nvSpPr>
            <p:cNvPr name="Freeform 11" id="11"/>
            <p:cNvSpPr/>
            <p:nvPr/>
          </p:nvSpPr>
          <p:spPr>
            <a:xfrm flipH="false" flipV="false" rot="0">
              <a:off x="0" y="0"/>
              <a:ext cx="8722533" cy="2537464"/>
            </a:xfrm>
            <a:custGeom>
              <a:avLst/>
              <a:gdLst/>
              <a:ahLst/>
              <a:cxnLst/>
              <a:rect r="r" b="b" t="t" l="l"/>
              <a:pathLst>
                <a:path h="2537464" w="8722533">
                  <a:moveTo>
                    <a:pt x="0" y="0"/>
                  </a:moveTo>
                  <a:lnTo>
                    <a:pt x="8722533" y="0"/>
                  </a:lnTo>
                  <a:lnTo>
                    <a:pt x="8722533" y="2537464"/>
                  </a:lnTo>
                  <a:lnTo>
                    <a:pt x="0" y="25374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143612">
              <a:off x="5946867" y="346713"/>
              <a:ext cx="943748" cy="1048608"/>
            </a:xfrm>
            <a:custGeom>
              <a:avLst/>
              <a:gdLst/>
              <a:ahLst/>
              <a:cxnLst/>
              <a:rect r="r" b="b" t="t" l="l"/>
              <a:pathLst>
                <a:path h="1048608" w="943748">
                  <a:moveTo>
                    <a:pt x="0" y="0"/>
                  </a:moveTo>
                  <a:lnTo>
                    <a:pt x="943748" y="0"/>
                  </a:lnTo>
                  <a:lnTo>
                    <a:pt x="943748" y="1048608"/>
                  </a:lnTo>
                  <a:lnTo>
                    <a:pt x="0" y="10486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3" id="13"/>
          <p:cNvSpPr/>
          <p:nvPr/>
        </p:nvSpPr>
        <p:spPr>
          <a:xfrm flipH="true" flipV="false" rot="885915">
            <a:off x="17347831" y="1719775"/>
            <a:ext cx="707811" cy="786456"/>
          </a:xfrm>
          <a:custGeom>
            <a:avLst/>
            <a:gdLst/>
            <a:ahLst/>
            <a:cxnLst/>
            <a:rect r="r" b="b" t="t" l="l"/>
            <a:pathLst>
              <a:path h="786456" w="707811">
                <a:moveTo>
                  <a:pt x="707811" y="0"/>
                </a:moveTo>
                <a:lnTo>
                  <a:pt x="0" y="0"/>
                </a:lnTo>
                <a:lnTo>
                  <a:pt x="0" y="786456"/>
                </a:lnTo>
                <a:lnTo>
                  <a:pt x="707811" y="786456"/>
                </a:lnTo>
                <a:lnTo>
                  <a:pt x="70781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627324" y="2934891"/>
            <a:ext cx="17033351" cy="4261765"/>
          </a:xfrm>
          <a:prstGeom prst="rect">
            <a:avLst/>
          </a:prstGeom>
        </p:spPr>
        <p:txBody>
          <a:bodyPr anchor="t" rtlCol="false" tIns="0" lIns="0" bIns="0" rIns="0">
            <a:spAutoFit/>
          </a:bodyPr>
          <a:lstStyle/>
          <a:p>
            <a:pPr algn="just">
              <a:lnSpc>
                <a:spcPts val="4270"/>
              </a:lnSpc>
              <a:spcBef>
                <a:spcPct val="0"/>
              </a:spcBef>
            </a:pPr>
            <a:r>
              <a:rPr lang="en-US" sz="3050">
                <a:solidFill>
                  <a:srgbClr val="000000"/>
                </a:solidFill>
                <a:latin typeface="Canva Sans"/>
                <a:ea typeface="Canva Sans"/>
                <a:cs typeface="Canva Sans"/>
                <a:sym typeface="Canva Sans"/>
              </a:rPr>
              <a:t>Dalam proyek ini, AI digunakan secara relevan untuk mendukung analisis dan interpretasi data. Model LLM IBM Granite digunakan melalui platform Replicate untuk menghasilkan:</a:t>
            </a:r>
          </a:p>
          <a:p>
            <a:pPr algn="just">
              <a:lnSpc>
                <a:spcPts val="4270"/>
              </a:lnSpc>
              <a:spcBef>
                <a:spcPct val="0"/>
              </a:spcBef>
            </a:pPr>
          </a:p>
          <a:p>
            <a:pPr algn="just" marL="658627" indent="-329314" lvl="1">
              <a:lnSpc>
                <a:spcPts val="4270"/>
              </a:lnSpc>
              <a:buFont typeface="Arial"/>
              <a:buChar char="•"/>
            </a:pPr>
            <a:r>
              <a:rPr lang="en-US" sz="3050">
                <a:solidFill>
                  <a:srgbClr val="000000"/>
                </a:solidFill>
                <a:latin typeface="Canva Sans"/>
                <a:ea typeface="Canva Sans"/>
                <a:cs typeface="Canva Sans"/>
                <a:sym typeface="Canva Sans"/>
              </a:rPr>
              <a:t>Ringkasan fluktuasi tren jumlah ikan tuna dari waktu ke waktu.</a:t>
            </a:r>
          </a:p>
          <a:p>
            <a:pPr algn="just" marL="658627" indent="-329314" lvl="1">
              <a:lnSpc>
                <a:spcPts val="4270"/>
              </a:lnSpc>
              <a:buFont typeface="Arial"/>
              <a:buChar char="•"/>
            </a:pPr>
            <a:r>
              <a:rPr lang="en-US" sz="3050">
                <a:solidFill>
                  <a:srgbClr val="000000"/>
                </a:solidFill>
                <a:latin typeface="Canva Sans"/>
                <a:ea typeface="Canva Sans"/>
                <a:cs typeface="Canva Sans"/>
                <a:sym typeface="Canva Sans"/>
              </a:rPr>
              <a:t>Insight logis berdasarkan data rata-rata, minimum, dan maksimum.</a:t>
            </a:r>
          </a:p>
          <a:p>
            <a:pPr algn="just" marL="658627" indent="-329314" lvl="1">
              <a:lnSpc>
                <a:spcPts val="4270"/>
              </a:lnSpc>
              <a:buFont typeface="Arial"/>
              <a:buChar char="•"/>
            </a:pPr>
            <a:r>
              <a:rPr lang="en-US" sz="3050">
                <a:solidFill>
                  <a:srgbClr val="000000"/>
                </a:solidFill>
                <a:latin typeface="Canva Sans"/>
                <a:ea typeface="Canva Sans"/>
                <a:cs typeface="Canva Sans"/>
                <a:sym typeface="Canva Sans"/>
              </a:rPr>
              <a:t>Rekomendasi berbasis data untuk konsumen, nelayan, dan pemerintah.</a:t>
            </a:r>
          </a:p>
          <a:p>
            <a:pPr algn="just" marL="658627" indent="-329314" lvl="1">
              <a:lnSpc>
                <a:spcPts val="4270"/>
              </a:lnSpc>
              <a:buFont typeface="Arial"/>
              <a:buChar char="•"/>
            </a:pPr>
            <a:r>
              <a:rPr lang="en-US" sz="3050">
                <a:solidFill>
                  <a:srgbClr val="000000"/>
                </a:solidFill>
                <a:latin typeface="Canva Sans"/>
                <a:ea typeface="Canva Sans"/>
                <a:cs typeface="Canva Sans"/>
                <a:sym typeface="Canva Sans"/>
              </a:rPr>
              <a:t>Model diintegrasikan melalui pemanggilan .invoke(prompt) dan outputnya diformat dengan Markdown agar lebih rapi dan mudah dibaca.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DAGtsyAhYYQ</dc:identifier>
  <dcterms:modified xsi:type="dcterms:W3CDTF">2011-08-01T06:04:30Z</dcterms:modified>
  <cp:revision>1</cp:revision>
  <dc:title>PPT CAPSTONE Hacktiv8 Asfita Saldarisya N</dc:title>
</cp:coreProperties>
</file>